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1" r:id="rId3"/>
    <p:sldId id="282" r:id="rId4"/>
    <p:sldId id="257" r:id="rId5"/>
    <p:sldId id="293" r:id="rId6"/>
    <p:sldId id="294" r:id="rId7"/>
    <p:sldId id="295" r:id="rId8"/>
    <p:sldId id="296" r:id="rId9"/>
    <p:sldId id="258" r:id="rId10"/>
    <p:sldId id="297" r:id="rId11"/>
    <p:sldId id="298" r:id="rId12"/>
    <p:sldId id="299" r:id="rId13"/>
    <p:sldId id="260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2" r:id="rId36"/>
    <p:sldId id="321" r:id="rId37"/>
    <p:sldId id="323" r:id="rId38"/>
    <p:sldId id="324" r:id="rId39"/>
    <p:sldId id="325" r:id="rId40"/>
    <p:sldId id="326" r:id="rId41"/>
    <p:sldId id="28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d-ID"/>
              <a:t>Klik untuk mengedit gaya subjudul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494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134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45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496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38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385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07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244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882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351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701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669287F-932C-4393-8429-5FFCF902CD22}" type="datetimeFigureOut">
              <a:rPr lang="en-ID" smtClean="0"/>
              <a:t>01/06/2024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C395997-D26E-4343-8AF7-1FCE78503DB1}" type="slidenum">
              <a:rPr lang="en-ID" smtClean="0"/>
              <a:t>‹#›</a:t>
            </a:fld>
            <a:endParaRPr lang="en-ID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705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atusehat.kemkes.go.id/sdmk/login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68B0F863-9D8E-24BC-4089-BC814B218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/>
              <a:t>Registrasi</a:t>
            </a:r>
            <a:r>
              <a:rPr lang="en-US" sz="4000" dirty="0"/>
              <a:t> dan Update Data </a:t>
            </a:r>
            <a:r>
              <a:rPr lang="en-US" sz="4000" dirty="0" err="1"/>
              <a:t>Mandiri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dokter</a:t>
            </a:r>
            <a:r>
              <a:rPr lang="en-US" sz="4000" dirty="0"/>
              <a:t> </a:t>
            </a:r>
            <a:r>
              <a:rPr lang="en-US" sz="4000" dirty="0" err="1"/>
              <a:t>melalui</a:t>
            </a:r>
            <a:r>
              <a:rPr lang="en-US" sz="4000" dirty="0"/>
              <a:t> Satu Sehat SDMK</a:t>
            </a:r>
            <a:endParaRPr lang="en-ID" sz="4000" dirty="0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C4407771-F628-663B-AE37-B90689EEE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911" y="3159760"/>
            <a:ext cx="10993546" cy="3088640"/>
          </a:xfrm>
        </p:spPr>
        <p:txBody>
          <a:bodyPr>
            <a:noAutofit/>
          </a:bodyPr>
          <a:lstStyle/>
          <a:p>
            <a:r>
              <a:rPr lang="en-US" sz="2000" cap="none" dirty="0">
                <a:solidFill>
                  <a:schemeClr val="bg1"/>
                </a:solidFill>
                <a:latin typeface="Aptos" panose="020B0004020202020204" pitchFamily="34" charset="0"/>
              </a:rPr>
              <a:t>dr. Ryan Halleyantoro, </a:t>
            </a:r>
            <a:r>
              <a:rPr lang="en-US" sz="2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M.Biomed</a:t>
            </a:r>
            <a:r>
              <a:rPr lang="en-US" sz="2000" cap="none" dirty="0">
                <a:solidFill>
                  <a:schemeClr val="bg1"/>
                </a:solidFill>
                <a:latin typeface="Aptos" panose="020B0004020202020204" pitchFamily="34" charset="0"/>
              </a:rPr>
              <a:t>., </a:t>
            </a:r>
            <a:r>
              <a:rPr lang="en-US" sz="2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Sp.Par.K</a:t>
            </a:r>
            <a:r>
              <a:rPr lang="en-US" sz="2000" cap="none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  <a:p>
            <a:r>
              <a:rPr lang="en-US" sz="2000" dirty="0">
                <a:solidFill>
                  <a:schemeClr val="bg1"/>
                </a:solidFill>
              </a:rPr>
              <a:t>IDI Cabang KOTA SEMARANG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err="1">
                <a:solidFill>
                  <a:schemeClr val="bg1"/>
                </a:solidFill>
              </a:rPr>
              <a:t>Disampaikan</a:t>
            </a:r>
            <a:r>
              <a:rPr lang="en-US" sz="1800" dirty="0">
                <a:solidFill>
                  <a:schemeClr val="bg1"/>
                </a:solidFill>
              </a:rPr>
              <a:t> pada:</a:t>
            </a:r>
          </a:p>
          <a:p>
            <a:r>
              <a:rPr lang="en-US" sz="1800" b="1" cap="none" dirty="0">
                <a:solidFill>
                  <a:schemeClr val="bg1"/>
                </a:solidFill>
              </a:rPr>
              <a:t>Webinar &amp; Workshop </a:t>
            </a:r>
          </a:p>
          <a:p>
            <a:r>
              <a:rPr lang="en-US" sz="1800" b="1" cap="none" dirty="0" err="1">
                <a:solidFill>
                  <a:schemeClr val="bg1"/>
                </a:solidFill>
              </a:rPr>
              <a:t>Pembaharuan</a:t>
            </a:r>
            <a:r>
              <a:rPr lang="en-US" sz="1800" b="1" cap="none" dirty="0">
                <a:solidFill>
                  <a:schemeClr val="bg1"/>
                </a:solidFill>
              </a:rPr>
              <a:t> Data Tenaga </a:t>
            </a:r>
            <a:r>
              <a:rPr lang="en-US" sz="1800" b="1" cap="none" dirty="0" err="1">
                <a:solidFill>
                  <a:schemeClr val="bg1"/>
                </a:solidFill>
              </a:rPr>
              <a:t>Medis</a:t>
            </a:r>
            <a:r>
              <a:rPr lang="en-US" sz="1800" b="1" cap="none" dirty="0">
                <a:solidFill>
                  <a:schemeClr val="bg1"/>
                </a:solidFill>
              </a:rPr>
              <a:t> </a:t>
            </a:r>
            <a:r>
              <a:rPr lang="en-US" sz="1800" b="1" cap="none" dirty="0" err="1">
                <a:solidFill>
                  <a:schemeClr val="bg1"/>
                </a:solidFill>
              </a:rPr>
              <a:t>melalui</a:t>
            </a:r>
            <a:r>
              <a:rPr lang="en-US" sz="1800" b="1" cap="none" dirty="0">
                <a:solidFill>
                  <a:schemeClr val="bg1"/>
                </a:solidFill>
              </a:rPr>
              <a:t> Satu Sehat SDMK</a:t>
            </a:r>
          </a:p>
          <a:p>
            <a:r>
              <a:rPr lang="en-US" sz="1800" b="1" cap="none" dirty="0" err="1">
                <a:solidFill>
                  <a:schemeClr val="bg1"/>
                </a:solidFill>
              </a:rPr>
              <a:t>dalam</a:t>
            </a:r>
            <a:r>
              <a:rPr lang="en-US" sz="1800" b="1" cap="none" dirty="0">
                <a:solidFill>
                  <a:schemeClr val="bg1"/>
                </a:solidFill>
              </a:rPr>
              <a:t> </a:t>
            </a:r>
            <a:r>
              <a:rPr lang="en-US" sz="1800" b="1" cap="none" dirty="0" err="1">
                <a:solidFill>
                  <a:schemeClr val="bg1"/>
                </a:solidFill>
              </a:rPr>
              <a:t>rangka</a:t>
            </a:r>
            <a:r>
              <a:rPr lang="en-US" sz="1800" b="1" cap="none" dirty="0">
                <a:solidFill>
                  <a:schemeClr val="bg1"/>
                </a:solidFill>
              </a:rPr>
              <a:t> Hari </a:t>
            </a:r>
            <a:r>
              <a:rPr lang="en-US" sz="1800" b="1" cap="none" dirty="0" err="1">
                <a:solidFill>
                  <a:schemeClr val="bg1"/>
                </a:solidFill>
              </a:rPr>
              <a:t>Bakti</a:t>
            </a:r>
            <a:r>
              <a:rPr lang="en-US" sz="1800" b="1" cap="none" dirty="0">
                <a:solidFill>
                  <a:schemeClr val="bg1"/>
                </a:solidFill>
              </a:rPr>
              <a:t> Dokter Indonesia 2024</a:t>
            </a:r>
          </a:p>
          <a:p>
            <a:r>
              <a:rPr lang="en-US" sz="1800" b="1" cap="none" dirty="0">
                <a:solidFill>
                  <a:schemeClr val="bg1"/>
                </a:solidFill>
              </a:rPr>
              <a:t>2 </a:t>
            </a:r>
            <a:r>
              <a:rPr lang="en-US" sz="1800" b="1" cap="none" dirty="0" err="1">
                <a:solidFill>
                  <a:schemeClr val="bg1"/>
                </a:solidFill>
              </a:rPr>
              <a:t>Juni</a:t>
            </a:r>
            <a:r>
              <a:rPr lang="en-US" sz="1800" b="1" cap="none" dirty="0">
                <a:solidFill>
                  <a:schemeClr val="bg1"/>
                </a:solidFill>
              </a:rPr>
              <a:t> 2024</a:t>
            </a:r>
          </a:p>
          <a:p>
            <a:endParaRPr lang="en-ID" sz="2000" dirty="0">
              <a:solidFill>
                <a:schemeClr val="bg1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63C2F37-A41E-9847-7CE5-4C442A83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57" y="4640580"/>
            <a:ext cx="1661160" cy="1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6DE59BB0-2688-3B95-3AAA-96E628DC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266" y="4693920"/>
            <a:ext cx="1487832" cy="1554480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0CF9787-3D21-D694-1AF7-D7A96E27A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97" y="4704080"/>
            <a:ext cx="1219359" cy="1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8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C15228D-043E-5748-F816-80CADDA5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Melengkapi</a:t>
            </a:r>
            <a:r>
              <a:rPr lang="en-US" dirty="0"/>
              <a:t> Data </a:t>
            </a:r>
            <a:r>
              <a:rPr lang="en-US" dirty="0" err="1"/>
              <a:t>Keprofesian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A686989-1BA3-AA14-E14C-3347C257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53" y="2162581"/>
            <a:ext cx="2426168" cy="367830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berhasil</a:t>
            </a:r>
            <a:r>
              <a:rPr lang="en-US" dirty="0"/>
              <a:t> login </a:t>
            </a:r>
            <a:r>
              <a:rPr lang="en-US" dirty="0" err="1"/>
              <a:t>lengkapi</a:t>
            </a:r>
            <a:r>
              <a:rPr lang="en-US" dirty="0"/>
              <a:t> data </a:t>
            </a:r>
            <a:r>
              <a:rPr lang="en-US" dirty="0" err="1"/>
              <a:t>keprofesian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mengisi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lahir</a:t>
            </a:r>
            <a:r>
              <a:rPr lang="en-US" dirty="0"/>
              <a:t>,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(Dokter / Dokter </a:t>
            </a:r>
            <a:r>
              <a:rPr lang="en-US" dirty="0" err="1"/>
              <a:t>Spesialis</a:t>
            </a:r>
            <a:r>
              <a:rPr lang="en-US" dirty="0"/>
              <a:t>), </a:t>
            </a:r>
          </a:p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: </a:t>
            </a:r>
            <a:r>
              <a:rPr lang="en-US" dirty="0" err="1"/>
              <a:t>dokter</a:t>
            </a:r>
            <a:r>
              <a:rPr lang="en-US" dirty="0"/>
              <a:t> / </a:t>
            </a:r>
            <a:r>
              <a:rPr lang="en-US" dirty="0" err="1"/>
              <a:t>dokter</a:t>
            </a:r>
            <a:r>
              <a:rPr lang="en-US" dirty="0"/>
              <a:t> </a:t>
            </a:r>
            <a:r>
              <a:rPr lang="en-US" dirty="0" err="1"/>
              <a:t>spesialis</a:t>
            </a:r>
            <a:endParaRPr lang="en-US" dirty="0"/>
          </a:p>
          <a:p>
            <a:r>
              <a:rPr lang="en-US" dirty="0"/>
              <a:t>Bila </a:t>
            </a:r>
            <a:r>
              <a:rPr lang="en-US" dirty="0" err="1"/>
              <a:t>memiliki</a:t>
            </a:r>
            <a:r>
              <a:rPr lang="en-US" dirty="0"/>
              <a:t> STR </a:t>
            </a:r>
            <a:r>
              <a:rPr lang="en-US" dirty="0" err="1"/>
              <a:t>pilih</a:t>
            </a:r>
            <a:r>
              <a:rPr lang="en-US" dirty="0"/>
              <a:t> Ya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STR yang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terbit</a:t>
            </a:r>
            <a:endParaRPr lang="en-ID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AF044499-F554-4883-17D9-56D5C93A1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/>
          <a:stretch/>
        </p:blipFill>
        <p:spPr>
          <a:xfrm>
            <a:off x="2712721" y="2362260"/>
            <a:ext cx="5858051" cy="3793584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A790F93B-26D6-6848-8C41-5847FE615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42" y="1425738"/>
            <a:ext cx="4685358" cy="2708266"/>
          </a:xfrm>
          <a:prstGeom prst="rect">
            <a:avLst/>
          </a:prstGeom>
        </p:spPr>
      </p:pic>
      <p:pic>
        <p:nvPicPr>
          <p:cNvPr id="11" name="Gambar 10">
            <a:extLst>
              <a:ext uri="{FF2B5EF4-FFF2-40B4-BE49-F238E27FC236}">
                <a16:creationId xmlns:a16="http://schemas.microsoft.com/office/drawing/2014/main" id="{E599DE7B-BC9F-B4A3-1458-196B72C19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30593" r="1332" b="3992"/>
          <a:stretch/>
        </p:blipFill>
        <p:spPr>
          <a:xfrm>
            <a:off x="7547281" y="4001732"/>
            <a:ext cx="4549608" cy="2720469"/>
          </a:xfrm>
          <a:prstGeom prst="rect">
            <a:avLst/>
          </a:prstGeom>
        </p:spPr>
      </p:pic>
      <p:sp>
        <p:nvSpPr>
          <p:cNvPr id="12" name="Panah: Kiri 11">
            <a:extLst>
              <a:ext uri="{FF2B5EF4-FFF2-40B4-BE49-F238E27FC236}">
                <a16:creationId xmlns:a16="http://schemas.microsoft.com/office/drawing/2014/main" id="{30A0BC39-EABE-0212-C180-1BA8772D749A}"/>
              </a:ext>
            </a:extLst>
          </p:cNvPr>
          <p:cNvSpPr/>
          <p:nvPr/>
        </p:nvSpPr>
        <p:spPr>
          <a:xfrm>
            <a:off x="8570772" y="1654247"/>
            <a:ext cx="2737308" cy="57004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dokter</a:t>
            </a:r>
            <a:r>
              <a:rPr lang="en-US" dirty="0"/>
              <a:t> </a:t>
            </a:r>
            <a:r>
              <a:rPr lang="en-US" dirty="0" err="1"/>
              <a:t>umum</a:t>
            </a:r>
            <a:endParaRPr lang="en-ID" dirty="0"/>
          </a:p>
        </p:txBody>
      </p:sp>
      <p:sp>
        <p:nvSpPr>
          <p:cNvPr id="15" name="Panah: Kiri 14">
            <a:extLst>
              <a:ext uri="{FF2B5EF4-FFF2-40B4-BE49-F238E27FC236}">
                <a16:creationId xmlns:a16="http://schemas.microsoft.com/office/drawing/2014/main" id="{CD6632B8-9653-2B65-5339-7F28871A5413}"/>
              </a:ext>
            </a:extLst>
          </p:cNvPr>
          <p:cNvSpPr/>
          <p:nvPr/>
        </p:nvSpPr>
        <p:spPr>
          <a:xfrm>
            <a:off x="8995420" y="4865905"/>
            <a:ext cx="2759700" cy="56635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Untuk</a:t>
            </a:r>
            <a:r>
              <a:rPr lang="en-US" dirty="0"/>
              <a:t> Dokter </a:t>
            </a:r>
            <a:r>
              <a:rPr lang="en-US" dirty="0" err="1"/>
              <a:t>Spesialis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7775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DB799CB-9DF1-2A01-78D2-A9357A76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Tampungan Konten 4">
            <a:extLst>
              <a:ext uri="{FF2B5EF4-FFF2-40B4-BE49-F238E27FC236}">
                <a16:creationId xmlns:a16="http://schemas.microsoft.com/office/drawing/2014/main" id="{7051764C-CD07-D5FD-3598-40068AD09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5" y="2099945"/>
            <a:ext cx="8268265" cy="4650900"/>
          </a:xfr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E7F97F69-C9EC-644B-4F57-467D81E993FC}"/>
              </a:ext>
            </a:extLst>
          </p:cNvPr>
          <p:cNvSpPr/>
          <p:nvPr/>
        </p:nvSpPr>
        <p:spPr>
          <a:xfrm>
            <a:off x="2550160" y="5913120"/>
            <a:ext cx="1930400" cy="6807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Cari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1604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39073B6-DF34-BF54-EFBA-2BD83450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HALAMAN BERANDA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744672B2-6924-0AFD-7B3E-FC5C5539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92" y="2302416"/>
            <a:ext cx="3456726" cy="36783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Bila </a:t>
            </a:r>
            <a:r>
              <a:rPr lang="en-US" dirty="0" err="1"/>
              <a:t>Klaim</a:t>
            </a:r>
            <a:r>
              <a:rPr lang="en-US" dirty="0"/>
              <a:t> Data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</a:t>
            </a:r>
            <a:r>
              <a:rPr lang="en-US" dirty="0" err="1"/>
              <a:t>beranda</a:t>
            </a:r>
            <a:r>
              <a:rPr lang="en-US" dirty="0"/>
              <a:t>.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7 menu :</a:t>
            </a:r>
          </a:p>
          <a:p>
            <a:r>
              <a:rPr lang="en-US" dirty="0"/>
              <a:t>1. </a:t>
            </a:r>
            <a:r>
              <a:rPr lang="en-US" dirty="0" err="1"/>
              <a:t>Beranda</a:t>
            </a:r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Profil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Saya</a:t>
            </a:r>
          </a:p>
          <a:p>
            <a:r>
              <a:rPr lang="en-ID" dirty="0"/>
              <a:t>2. </a:t>
            </a:r>
            <a:r>
              <a:rPr lang="en-ID" dirty="0" err="1"/>
              <a:t>Pengajuan</a:t>
            </a:r>
            <a:r>
              <a:rPr lang="en-ID" dirty="0"/>
              <a:t> STR</a:t>
            </a:r>
          </a:p>
          <a:p>
            <a:r>
              <a:rPr lang="en-ID" b="1" dirty="0">
                <a:solidFill>
                  <a:schemeClr val="accent6">
                    <a:lumMod val="75000"/>
                  </a:schemeClr>
                </a:solidFill>
              </a:rPr>
              <a:t>3. SKP Platform</a:t>
            </a:r>
          </a:p>
          <a:p>
            <a:r>
              <a:rPr lang="en-ID" b="1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ID" b="1" dirty="0" err="1">
                <a:solidFill>
                  <a:schemeClr val="accent6">
                    <a:lumMod val="75000"/>
                  </a:schemeClr>
                </a:solidFill>
              </a:rPr>
              <a:t>Plataran</a:t>
            </a:r>
            <a:r>
              <a:rPr lang="en-ID" b="1" dirty="0">
                <a:solidFill>
                  <a:schemeClr val="accent6">
                    <a:lumMod val="75000"/>
                  </a:schemeClr>
                </a:solidFill>
              </a:rPr>
              <a:t> Sehat</a:t>
            </a:r>
          </a:p>
          <a:p>
            <a:r>
              <a:rPr lang="en-ID" dirty="0"/>
              <a:t>5. </a:t>
            </a:r>
            <a:r>
              <a:rPr lang="en-ID" dirty="0" err="1"/>
              <a:t>Logbooj</a:t>
            </a:r>
            <a:r>
              <a:rPr lang="en-ID" dirty="0"/>
              <a:t> Internship </a:t>
            </a:r>
            <a:r>
              <a:rPr lang="en-ID" dirty="0" err="1"/>
              <a:t>Pendamping</a:t>
            </a:r>
            <a:endParaRPr lang="en-ID" dirty="0"/>
          </a:p>
          <a:p>
            <a:r>
              <a:rPr lang="en-ID" dirty="0"/>
              <a:t>6. FAQ</a:t>
            </a:r>
          </a:p>
          <a:p>
            <a:r>
              <a:rPr lang="en-ID" dirty="0"/>
              <a:t>7. </a:t>
            </a:r>
            <a:r>
              <a:rPr lang="en-ID" dirty="0" err="1"/>
              <a:t>Pengaturan</a:t>
            </a:r>
            <a:endParaRPr lang="en-ID" dirty="0"/>
          </a:p>
          <a:p>
            <a:endParaRPr lang="en-ID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29C3FDD-0BFA-226F-E1CB-9E763F67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918" y="2000841"/>
            <a:ext cx="8408082" cy="4735238"/>
          </a:xfrm>
          <a:prstGeom prst="rect">
            <a:avLst/>
          </a:prstGeom>
        </p:spPr>
      </p:pic>
      <p:sp>
        <p:nvSpPr>
          <p:cNvPr id="5" name="Persegi Panjang 4">
            <a:extLst>
              <a:ext uri="{FF2B5EF4-FFF2-40B4-BE49-F238E27FC236}">
                <a16:creationId xmlns:a16="http://schemas.microsoft.com/office/drawing/2014/main" id="{500464C7-293F-5935-A586-87008C29BB4C}"/>
              </a:ext>
            </a:extLst>
          </p:cNvPr>
          <p:cNvSpPr/>
          <p:nvPr/>
        </p:nvSpPr>
        <p:spPr>
          <a:xfrm>
            <a:off x="3783918" y="3007360"/>
            <a:ext cx="1245282" cy="421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B8B1101A-B0E5-3AF9-D446-194C5C6CB566}"/>
              </a:ext>
            </a:extLst>
          </p:cNvPr>
          <p:cNvSpPr/>
          <p:nvPr/>
        </p:nvSpPr>
        <p:spPr>
          <a:xfrm>
            <a:off x="3783918" y="3672155"/>
            <a:ext cx="1245282" cy="763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272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A9D9D8A-3286-A378-ABF5-80404D61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Melengkapi</a:t>
            </a:r>
            <a:r>
              <a:rPr lang="en-US" dirty="0"/>
              <a:t> DATA PROFIL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771CDCB4-4F77-F6D7-898D-62FDD1CD3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Pilih Menu Data </a:t>
            </a:r>
            <a:r>
              <a:rPr lang="en-US" dirty="0" err="1"/>
              <a:t>Profil</a:t>
            </a:r>
            <a:endParaRPr lang="en-US" dirty="0"/>
          </a:p>
          <a:p>
            <a:r>
              <a:rPr lang="en-US" dirty="0" err="1"/>
              <a:t>Lengkapi</a:t>
            </a:r>
            <a:r>
              <a:rPr lang="en-US" dirty="0"/>
              <a:t> data-data pada submenu </a:t>
            </a:r>
            <a:r>
              <a:rPr lang="en-US" dirty="0" err="1"/>
              <a:t>berikut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1. Data </a:t>
            </a:r>
            <a:r>
              <a:rPr lang="en-US" dirty="0" err="1"/>
              <a:t>Diri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2. </a:t>
            </a:r>
            <a:r>
              <a:rPr lang="en-US" dirty="0" err="1"/>
              <a:t>Keprofesian</a:t>
            </a:r>
            <a:r>
              <a:rPr lang="en-US" dirty="0"/>
              <a:t> (</a:t>
            </a:r>
            <a:r>
              <a:rPr lang="en-US" dirty="0" err="1"/>
              <a:t>otomatis</a:t>
            </a:r>
            <a:r>
              <a:rPr lang="en-US" dirty="0"/>
              <a:t> </a:t>
            </a:r>
            <a:r>
              <a:rPr lang="en-US" dirty="0" err="1"/>
              <a:t>tervalidasi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STR </a:t>
            </a:r>
            <a:r>
              <a:rPr lang="en-US" dirty="0" err="1"/>
              <a:t>sesuai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3. </a:t>
            </a:r>
            <a:r>
              <a:rPr lang="en-US" dirty="0" err="1"/>
              <a:t>Pekerjaan</a:t>
            </a:r>
            <a:r>
              <a:rPr lang="en-US" dirty="0"/>
              <a:t> (</a:t>
            </a:r>
            <a:r>
              <a:rPr lang="en-US" dirty="0" err="1"/>
              <a:t>dilengkapi</a:t>
            </a:r>
            <a:r>
              <a:rPr lang="en-US" dirty="0"/>
              <a:t> data SIP </a:t>
            </a:r>
            <a:r>
              <a:rPr lang="en-US" dirty="0" err="1"/>
              <a:t>aktif</a:t>
            </a:r>
            <a:r>
              <a:rPr lang="en-US" dirty="0"/>
              <a:t> yang </a:t>
            </a:r>
            <a:r>
              <a:rPr lang="en-US" dirty="0" err="1"/>
              <a:t>dimiliki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4.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Darurat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5. Data </a:t>
            </a:r>
            <a:r>
              <a:rPr lang="en-US" dirty="0" err="1"/>
              <a:t>Pendukung</a:t>
            </a:r>
            <a:r>
              <a:rPr lang="en-US" dirty="0"/>
              <a:t> (NPWP, Nama Bank dan No </a:t>
            </a:r>
            <a:r>
              <a:rPr lang="en-US" dirty="0" err="1"/>
              <a:t>Rekening</a:t>
            </a:r>
            <a:r>
              <a:rPr lang="en-US" dirty="0"/>
              <a:t>, No BPJS)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8897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F00DDBF-F65A-AE51-3E53-8DD943AD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DATA DIRI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2BD5CD47-2066-4FD6-AB7C-A39614739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090887" cy="3678303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 (</a:t>
            </a:r>
            <a:r>
              <a:rPr lang="en-US" dirty="0" err="1"/>
              <a:t>termasuk</a:t>
            </a:r>
            <a:r>
              <a:rPr lang="en-US" dirty="0"/>
              <a:t> data </a:t>
            </a:r>
            <a:r>
              <a:rPr lang="en-US" dirty="0" err="1"/>
              <a:t>domisili</a:t>
            </a:r>
            <a:r>
              <a:rPr lang="en-US" dirty="0"/>
              <a:t>)</a:t>
            </a:r>
          </a:p>
          <a:p>
            <a:r>
              <a:rPr lang="en-US" dirty="0" err="1"/>
              <a:t>Ubah</a:t>
            </a:r>
            <a:r>
              <a:rPr lang="en-US" dirty="0"/>
              <a:t>/</a:t>
            </a:r>
            <a:r>
              <a:rPr lang="en-US" dirty="0" err="1"/>
              <a:t>melengkapi</a:t>
            </a:r>
            <a:r>
              <a:rPr lang="en-US" dirty="0"/>
              <a:t> data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b="1" dirty="0" err="1"/>
              <a:t>ubah</a:t>
            </a:r>
            <a:endParaRPr lang="en-US" b="1" dirty="0"/>
          </a:p>
        </p:txBody>
      </p:sp>
      <p:pic>
        <p:nvPicPr>
          <p:cNvPr id="11" name="Gambar 10">
            <a:extLst>
              <a:ext uri="{FF2B5EF4-FFF2-40B4-BE49-F238E27FC236}">
                <a16:creationId xmlns:a16="http://schemas.microsoft.com/office/drawing/2014/main" id="{B9712EB5-D317-711C-7F72-D2C36CE10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06" y="1715955"/>
            <a:ext cx="9141413" cy="5142045"/>
          </a:xfrm>
          <a:prstGeom prst="rect">
            <a:avLst/>
          </a:prstGeom>
        </p:spPr>
      </p:pic>
      <p:sp>
        <p:nvSpPr>
          <p:cNvPr id="12" name="Panah: Bawah 11">
            <a:extLst>
              <a:ext uri="{FF2B5EF4-FFF2-40B4-BE49-F238E27FC236}">
                <a16:creationId xmlns:a16="http://schemas.microsoft.com/office/drawing/2014/main" id="{D04837C2-504C-D163-BA44-7C900790A4F0}"/>
              </a:ext>
            </a:extLst>
          </p:cNvPr>
          <p:cNvSpPr/>
          <p:nvPr/>
        </p:nvSpPr>
        <p:spPr>
          <a:xfrm rot="10800000">
            <a:off x="10739120" y="3251200"/>
            <a:ext cx="1188720" cy="17678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895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27A5CDB-01F9-C582-1B10-3B9E8F46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B7E3F30-6409-E18A-CBDB-E9340FED6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4078485"/>
            <a:ext cx="2842727" cy="1780314"/>
          </a:xfrm>
        </p:spPr>
        <p:txBody>
          <a:bodyPr/>
          <a:lstStyle/>
          <a:p>
            <a:r>
              <a:rPr lang="en-US" dirty="0"/>
              <a:t>Data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dirubah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yang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putih</a:t>
            </a:r>
            <a:endParaRPr lang="en-ID" dirty="0"/>
          </a:p>
          <a:p>
            <a:endParaRPr lang="en-ID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0DAA08C-D965-AB71-9032-775947F7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69" y="1986531"/>
            <a:ext cx="8030391" cy="4262968"/>
          </a:xfrm>
          <a:prstGeom prst="rect">
            <a:avLst/>
          </a:prstGeom>
        </p:spPr>
      </p:pic>
      <p:sp>
        <p:nvSpPr>
          <p:cNvPr id="5" name="Panah: Kanan 4">
            <a:extLst>
              <a:ext uri="{FF2B5EF4-FFF2-40B4-BE49-F238E27FC236}">
                <a16:creationId xmlns:a16="http://schemas.microsoft.com/office/drawing/2014/main" id="{47C12E5A-460C-CBF3-591E-19DA9C2607BF}"/>
              </a:ext>
            </a:extLst>
          </p:cNvPr>
          <p:cNvSpPr/>
          <p:nvPr/>
        </p:nvSpPr>
        <p:spPr>
          <a:xfrm>
            <a:off x="8085364" y="5193959"/>
            <a:ext cx="1859280" cy="1542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Pilih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data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dilengkapi</a:t>
            </a:r>
            <a:endParaRPr lang="en-ID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88961ED6-CADB-D299-D880-C6C2EAAF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75"/>
            <a:ext cx="6217920" cy="40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E3315B2-A956-3E1F-1A57-4171D2A6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DATA KEPROFESIAN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34C8F7A-6295-A24B-0F5F-1720E6AAB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1928327" cy="3678303"/>
          </a:xfrm>
        </p:spPr>
        <p:txBody>
          <a:bodyPr/>
          <a:lstStyle/>
          <a:p>
            <a:r>
              <a:rPr lang="en-US" dirty="0"/>
              <a:t>Menu </a:t>
            </a:r>
            <a:r>
              <a:rPr lang="en-US" dirty="0" err="1"/>
              <a:t>unduh</a:t>
            </a:r>
            <a:r>
              <a:rPr lang="en-US" dirty="0"/>
              <a:t> e-STR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data </a:t>
            </a:r>
            <a:r>
              <a:rPr lang="en-US" dirty="0" err="1"/>
              <a:t>pendukung</a:t>
            </a:r>
            <a:r>
              <a:rPr lang="en-US" dirty="0"/>
              <a:t>, </a:t>
            </a:r>
            <a:r>
              <a:rPr lang="en-US" dirty="0" err="1"/>
              <a:t>lengkap</a:t>
            </a:r>
            <a:r>
              <a:rPr lang="en-US" dirty="0"/>
              <a:t> dan valid</a:t>
            </a:r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C98BC4EE-B5D2-6B9B-3A08-A49B36DEE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3" y="1962913"/>
            <a:ext cx="8008257" cy="4773506"/>
          </a:xfrm>
          <a:prstGeom prst="rect">
            <a:avLst/>
          </a:prstGeo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CC880A80-10EF-F608-0432-AFD2C19A16FD}"/>
              </a:ext>
            </a:extLst>
          </p:cNvPr>
          <p:cNvSpPr/>
          <p:nvPr/>
        </p:nvSpPr>
        <p:spPr>
          <a:xfrm>
            <a:off x="6471920" y="4999805"/>
            <a:ext cx="1554480" cy="60851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807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0E5CC64-2E6C-C395-B38A-94A49514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Data </a:t>
            </a:r>
            <a:r>
              <a:rPr lang="en-US" dirty="0" err="1"/>
              <a:t>pekerjaan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91F1AE3E-068F-5FB5-F824-0EF8358D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3391368" cy="36783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data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praktik</a:t>
            </a:r>
            <a:r>
              <a:rPr lang="en-US" dirty="0"/>
              <a:t> </a:t>
            </a:r>
            <a:r>
              <a:rPr lang="en-US" dirty="0" err="1"/>
              <a:t>dokter</a:t>
            </a:r>
            <a:r>
              <a:rPr lang="en-US" dirty="0"/>
              <a:t> di RS / </a:t>
            </a:r>
            <a:r>
              <a:rPr lang="en-US" dirty="0" err="1"/>
              <a:t>Fasiyankes</a:t>
            </a:r>
            <a:r>
              <a:rPr lang="en-US" dirty="0"/>
              <a:t>. </a:t>
            </a:r>
          </a:p>
          <a:p>
            <a:r>
              <a:rPr lang="en-US" dirty="0"/>
              <a:t>Data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b="1" dirty="0" err="1"/>
              <a:t>wajib</a:t>
            </a:r>
            <a:r>
              <a:rPr lang="en-US" b="1" dirty="0"/>
              <a:t> </a:t>
            </a:r>
            <a:r>
              <a:rPr lang="en-US" dirty="0" err="1"/>
              <a:t>dilengkapi</a:t>
            </a:r>
            <a:r>
              <a:rPr lang="en-US" dirty="0"/>
              <a:t> </a:t>
            </a:r>
            <a:r>
              <a:rPr lang="en-US" dirty="0" err="1"/>
              <a:t>Pastikan</a:t>
            </a:r>
            <a:r>
              <a:rPr lang="en-US" dirty="0"/>
              <a:t> data SIP (status </a:t>
            </a:r>
            <a:r>
              <a:rPr lang="en-US" dirty="0" err="1"/>
              <a:t>aktif</a:t>
            </a:r>
            <a:r>
              <a:rPr lang="en-US" dirty="0"/>
              <a:t>) </a:t>
            </a:r>
            <a:r>
              <a:rPr lang="en-US" dirty="0" err="1"/>
              <a:t>terisi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, </a:t>
            </a:r>
            <a:r>
              <a:rPr lang="en-US" dirty="0" err="1"/>
              <a:t>Khususnya</a:t>
            </a:r>
            <a:r>
              <a:rPr lang="en-US" dirty="0"/>
              <a:t> pada </a:t>
            </a:r>
            <a:r>
              <a:rPr lang="en-US" b="1" i="1" dirty="0" err="1"/>
              <a:t>Tanggal</a:t>
            </a:r>
            <a:r>
              <a:rPr lang="en-US" b="1" i="1" dirty="0"/>
              <a:t> </a:t>
            </a:r>
            <a:r>
              <a:rPr lang="en-US" b="1" i="1" dirty="0" err="1"/>
              <a:t>berakhir</a:t>
            </a:r>
            <a:r>
              <a:rPr lang="en-US" b="1" i="1" dirty="0"/>
              <a:t> SIP</a:t>
            </a:r>
            <a:r>
              <a:rPr lang="en-US" dirty="0"/>
              <a:t> (</a:t>
            </a:r>
            <a:r>
              <a:rPr lang="en-US" b="1" dirty="0" err="1"/>
              <a:t>penting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mengaktivasi</a:t>
            </a:r>
            <a:r>
              <a:rPr lang="en-US" b="1" dirty="0"/>
              <a:t> SKP Platform</a:t>
            </a:r>
            <a:r>
              <a:rPr lang="en-US" dirty="0"/>
              <a:t>)</a:t>
            </a:r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melengkapi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ubah</a:t>
            </a:r>
            <a:endParaRPr lang="en-US" dirty="0"/>
          </a:p>
          <a:p>
            <a:r>
              <a:rPr lang="en-US" dirty="0" err="1"/>
              <a:t>Validasi</a:t>
            </a:r>
            <a:r>
              <a:rPr lang="en-US" dirty="0"/>
              <a:t>/</a:t>
            </a:r>
            <a:r>
              <a:rPr lang="en-US" dirty="0" err="1"/>
              <a:t>verifikasi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oleh RS/ </a:t>
            </a:r>
            <a:r>
              <a:rPr lang="en-US" dirty="0" err="1"/>
              <a:t>fasyankes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SISDMK </a:t>
            </a:r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D18A930-0DC0-6736-0898-D751D7A1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09" y="1879600"/>
            <a:ext cx="7893191" cy="4439920"/>
          </a:xfrm>
          <a:prstGeom prst="rect">
            <a:avLst/>
          </a:prstGeo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9B3FEDF8-32D5-E296-CC9E-38EE6A2A80E5}"/>
              </a:ext>
            </a:extLst>
          </p:cNvPr>
          <p:cNvSpPr/>
          <p:nvPr/>
        </p:nvSpPr>
        <p:spPr>
          <a:xfrm>
            <a:off x="8082844" y="4216400"/>
            <a:ext cx="3601156" cy="18683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ID" sz="1400" b="1" i="0" u="none" strike="noStrike" baseline="0" dirty="0" err="1">
                <a:latin typeface="CenturyGothic-Bold"/>
              </a:rPr>
              <a:t>Tunggu</a:t>
            </a:r>
            <a:r>
              <a:rPr lang="en-ID" sz="1400" b="1" i="0" u="none" strike="noStrike" baseline="0" dirty="0">
                <a:latin typeface="CenturyGothic-Bold"/>
              </a:rPr>
              <a:t> Status </a:t>
            </a:r>
            <a:r>
              <a:rPr lang="en-ID" sz="1400" b="1" i="0" u="none" strike="noStrike" baseline="0" dirty="0" err="1">
                <a:latin typeface="CenturyGothic-Bold"/>
              </a:rPr>
              <a:t>Diproses</a:t>
            </a:r>
            <a:r>
              <a:rPr lang="en-ID" sz="1400" b="1" i="0" u="none" strike="noStrike" baseline="0" dirty="0">
                <a:latin typeface="CenturyGothic-Bold"/>
              </a:rPr>
              <a:t> </a:t>
            </a:r>
            <a:r>
              <a:rPr lang="en-ID" sz="1400" b="0" i="0" u="none" strike="noStrike" baseline="0" dirty="0" err="1">
                <a:latin typeface="CenturyGothic"/>
              </a:rPr>
              <a:t>berubah</a:t>
            </a:r>
            <a:r>
              <a:rPr lang="en-ID" sz="1400" b="0" i="0" u="none" strike="noStrike" baseline="0" dirty="0">
                <a:latin typeface="CenturyGothic"/>
              </a:rPr>
              <a:t> </a:t>
            </a:r>
            <a:r>
              <a:rPr lang="en-ID" sz="1400" b="1" i="0" u="none" strike="noStrike" baseline="0" dirty="0" err="1">
                <a:latin typeface="CenturyGothic-Bold"/>
              </a:rPr>
              <a:t>menjadi</a:t>
            </a:r>
            <a:r>
              <a:rPr lang="en-ID" sz="1400" b="1" i="0" u="none" strike="noStrike" baseline="0" dirty="0">
                <a:latin typeface="CenturyGothic-Bold"/>
              </a:rPr>
              <a:t> </a:t>
            </a:r>
            <a:r>
              <a:rPr lang="en-ID" sz="1400" b="1" i="0" u="none" strike="noStrike" baseline="0" dirty="0" err="1">
                <a:latin typeface="CenturyGothic-Bold"/>
              </a:rPr>
              <a:t>Tervalidasi</a:t>
            </a:r>
            <a:r>
              <a:rPr lang="en-ID" sz="1400" b="1" i="0" u="none" strike="noStrike" baseline="0" dirty="0">
                <a:latin typeface="CenturyGothic-Bold"/>
              </a:rPr>
              <a:t> </a:t>
            </a:r>
            <a:r>
              <a:rPr lang="en-ID" sz="1400" b="0" i="0" u="none" strike="noStrike" baseline="0" dirty="0" err="1">
                <a:latin typeface="CenturyGothic"/>
              </a:rPr>
              <a:t>untuk</a:t>
            </a:r>
            <a:endParaRPr lang="en-ID" sz="1400" b="0" i="0" u="none" strike="noStrike" baseline="0" dirty="0">
              <a:latin typeface="CenturyGothic"/>
            </a:endParaRPr>
          </a:p>
          <a:p>
            <a:pPr algn="l"/>
            <a:r>
              <a:rPr lang="sv-SE" sz="1400" b="0" i="0" u="none" strike="noStrike" baseline="0" dirty="0">
                <a:latin typeface="CenturyGothic"/>
              </a:rPr>
              <a:t>selanjutnya anda bisa mentautkan akun ke SKP platform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2957741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Judul 14">
            <a:extLst>
              <a:ext uri="{FF2B5EF4-FFF2-40B4-BE49-F238E27FC236}">
                <a16:creationId xmlns:a16="http://schemas.microsoft.com/office/drawing/2014/main" id="{652676FA-4E7C-EC01-4CE6-F6F30937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RUmPUN</a:t>
            </a:r>
            <a:r>
              <a:rPr lang="en-US" dirty="0"/>
              <a:t> PEKERJAAN</a:t>
            </a:r>
            <a:endParaRPr lang="en-ID" dirty="0"/>
          </a:p>
        </p:txBody>
      </p:sp>
      <p:sp>
        <p:nvSpPr>
          <p:cNvPr id="16" name="Tampungan Teks 15">
            <a:extLst>
              <a:ext uri="{FF2B5EF4-FFF2-40B4-BE49-F238E27FC236}">
                <a16:creationId xmlns:a16="http://schemas.microsoft.com/office/drawing/2014/main" id="{A46E0D1A-49B8-5ED0-1F86-7F586EB3B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Dokter</a:t>
            </a:r>
            <a:endParaRPr lang="en-ID" dirty="0"/>
          </a:p>
        </p:txBody>
      </p:sp>
      <p:pic>
        <p:nvPicPr>
          <p:cNvPr id="21" name="Tampungan Konten 20">
            <a:extLst>
              <a:ext uri="{FF2B5EF4-FFF2-40B4-BE49-F238E27FC236}">
                <a16:creationId xmlns:a16="http://schemas.microsoft.com/office/drawing/2014/main" id="{F88CF6C1-D35E-D2EB-3C72-3DA8F348D8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" y="3159443"/>
            <a:ext cx="5870786" cy="3302317"/>
          </a:xfrm>
        </p:spPr>
      </p:pic>
      <p:sp>
        <p:nvSpPr>
          <p:cNvPr id="18" name="Tampungan Teks 17">
            <a:extLst>
              <a:ext uri="{FF2B5EF4-FFF2-40B4-BE49-F238E27FC236}">
                <a16:creationId xmlns:a16="http://schemas.microsoft.com/office/drawing/2014/main" id="{9EB37A95-091B-487C-42B0-122DA5531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Doker</a:t>
            </a:r>
            <a:r>
              <a:rPr lang="en-US" dirty="0"/>
              <a:t> </a:t>
            </a:r>
            <a:r>
              <a:rPr lang="en-US" dirty="0" err="1"/>
              <a:t>Spesialis</a:t>
            </a:r>
            <a:endParaRPr lang="en-ID" dirty="0"/>
          </a:p>
        </p:txBody>
      </p:sp>
      <p:pic>
        <p:nvPicPr>
          <p:cNvPr id="23" name="Tampungan Konten 22">
            <a:extLst>
              <a:ext uri="{FF2B5EF4-FFF2-40B4-BE49-F238E27FC236}">
                <a16:creationId xmlns:a16="http://schemas.microsoft.com/office/drawing/2014/main" id="{2A7551D7-CCD2-F54B-A9D0-3BEA10FC60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62" y="3159442"/>
            <a:ext cx="5870786" cy="3302317"/>
          </a:xfrm>
        </p:spPr>
      </p:pic>
    </p:spTree>
    <p:extLst>
      <p:ext uri="{BB962C8B-B14F-4D97-AF65-F5344CB8AC3E}">
        <p14:creationId xmlns:p14="http://schemas.microsoft.com/office/powerpoint/2010/main" val="376386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8E2816A-7F54-7AB5-62EF-963215B3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Tanggal</a:t>
            </a:r>
            <a:r>
              <a:rPr lang="en-US" dirty="0"/>
              <a:t> Masa </a:t>
            </a:r>
            <a:r>
              <a:rPr lang="en-US" dirty="0" err="1"/>
              <a:t>berlaku</a:t>
            </a:r>
            <a:r>
              <a:rPr lang="en-US" dirty="0"/>
              <a:t> SIP</a:t>
            </a:r>
            <a:endParaRPr lang="en-ID" dirty="0"/>
          </a:p>
        </p:txBody>
      </p:sp>
      <p:sp>
        <p:nvSpPr>
          <p:cNvPr id="11" name="Tampungan Konten 10">
            <a:extLst>
              <a:ext uri="{FF2B5EF4-FFF2-40B4-BE49-F238E27FC236}">
                <a16:creationId xmlns:a16="http://schemas.microsoft.com/office/drawing/2014/main" id="{D8387525-1857-C3ED-AF81-0DF66C9A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019767" cy="367830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tanggal</a:t>
            </a:r>
            <a:r>
              <a:rPr lang="en-US" dirty="0"/>
              <a:t> masa </a:t>
            </a:r>
            <a:r>
              <a:rPr lang="en-US" dirty="0" err="1"/>
              <a:t>berlaku</a:t>
            </a:r>
            <a:r>
              <a:rPr lang="en-US" dirty="0"/>
              <a:t> SIP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yang </a:t>
            </a:r>
            <a:r>
              <a:rPr lang="en-US" dirty="0" err="1"/>
              <a:t>tercantum</a:t>
            </a:r>
            <a:r>
              <a:rPr lang="en-US" dirty="0"/>
              <a:t> di SIP,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pengumpulan</a:t>
            </a:r>
            <a:r>
              <a:rPr lang="en-US" dirty="0"/>
              <a:t> SKP</a:t>
            </a:r>
          </a:p>
          <a:p>
            <a:r>
              <a:rPr lang="en-US" dirty="0"/>
              <a:t>Isi data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SIP yang </a:t>
            </a:r>
            <a:r>
              <a:rPr lang="en-US" dirty="0" err="1"/>
              <a:t>berlaku</a:t>
            </a:r>
            <a:r>
              <a:rPr lang="en-US" dirty="0"/>
              <a:t>/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diterbitkan</a:t>
            </a:r>
            <a:endParaRPr lang="en-ID" dirty="0"/>
          </a:p>
        </p:txBody>
      </p:sp>
      <p:pic>
        <p:nvPicPr>
          <p:cNvPr id="13" name="Gambar 12">
            <a:extLst>
              <a:ext uri="{FF2B5EF4-FFF2-40B4-BE49-F238E27FC236}">
                <a16:creationId xmlns:a16="http://schemas.microsoft.com/office/drawing/2014/main" id="{557CC855-4B7D-A1F4-BD44-B26E226FE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59" y="1942464"/>
            <a:ext cx="8552647" cy="4810864"/>
          </a:xfrm>
          <a:prstGeom prst="rect">
            <a:avLst/>
          </a:prstGeom>
        </p:spPr>
      </p:pic>
      <p:sp>
        <p:nvSpPr>
          <p:cNvPr id="14" name="Persegi Panjang 13">
            <a:extLst>
              <a:ext uri="{FF2B5EF4-FFF2-40B4-BE49-F238E27FC236}">
                <a16:creationId xmlns:a16="http://schemas.microsoft.com/office/drawing/2014/main" id="{24E46320-F26A-81DB-584E-147779B2C8EF}"/>
              </a:ext>
            </a:extLst>
          </p:cNvPr>
          <p:cNvSpPr/>
          <p:nvPr/>
        </p:nvSpPr>
        <p:spPr>
          <a:xfrm>
            <a:off x="5364480" y="3850640"/>
            <a:ext cx="4988560" cy="82296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Kotak Teks 14">
            <a:extLst>
              <a:ext uri="{FF2B5EF4-FFF2-40B4-BE49-F238E27FC236}">
                <a16:creationId xmlns:a16="http://schemas.microsoft.com/office/drawing/2014/main" id="{9DD1D557-1C2E-A550-7F53-A6CAB64CE875}"/>
              </a:ext>
            </a:extLst>
          </p:cNvPr>
          <p:cNvSpPr txBox="1"/>
          <p:nvPr/>
        </p:nvSpPr>
        <p:spPr>
          <a:xfrm>
            <a:off x="10353040" y="3256804"/>
            <a:ext cx="1257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Pastikan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data SIP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terisi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lengkap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khususnya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tanggal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akhir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SIP</a:t>
            </a:r>
            <a:endParaRPr lang="en-ID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1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4B1AAA1-3E87-7987-8EA0-87AFE2FD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SATU SEHAT SDM KESEHATAN</a:t>
            </a:r>
            <a:endParaRPr lang="en-ID" dirty="0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B188258C-E9A5-7870-A94D-33509D6E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93" y="2607216"/>
            <a:ext cx="6053288" cy="367830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Tenaga </a:t>
            </a:r>
            <a:r>
              <a:rPr lang="en-US" dirty="0" err="1"/>
              <a:t>Medis</a:t>
            </a:r>
            <a:r>
              <a:rPr lang="en-US" dirty="0"/>
              <a:t> dan Tenaga Kesehatan yang </a:t>
            </a:r>
            <a:r>
              <a:rPr lang="en-US" dirty="0" err="1"/>
              <a:t>dikembangkan</a:t>
            </a:r>
            <a:r>
              <a:rPr lang="en-US" dirty="0"/>
              <a:t> oleh Kementerian Kesehatan</a:t>
            </a:r>
          </a:p>
          <a:p>
            <a:r>
              <a:rPr lang="en-US" dirty="0"/>
              <a:t>SATU SEHAT SDMK </a:t>
            </a:r>
            <a:r>
              <a:rPr lang="en-US" dirty="0" err="1"/>
              <a:t>adalah</a:t>
            </a:r>
            <a:r>
              <a:rPr lang="en-US" dirty="0"/>
              <a:t> portal yang </a:t>
            </a:r>
            <a:r>
              <a:rPr lang="en-US" dirty="0" err="1"/>
              <a:t>dirancang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mengintegrasikan</a:t>
            </a:r>
            <a:r>
              <a:rPr lang="en-US" dirty="0"/>
              <a:t> dan </a:t>
            </a:r>
            <a:r>
              <a:rPr lang="en-US" dirty="0" err="1"/>
              <a:t>mengelola</a:t>
            </a:r>
            <a:r>
              <a:rPr lang="en-US" dirty="0"/>
              <a:t> data 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,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dan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di </a:t>
            </a:r>
            <a:r>
              <a:rPr lang="en-US" dirty="0" err="1"/>
              <a:t>seluruh</a:t>
            </a:r>
            <a:r>
              <a:rPr lang="en-US" dirty="0"/>
              <a:t> Indonesia.</a:t>
            </a:r>
          </a:p>
          <a:p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Single Sign On</a:t>
            </a:r>
          </a:p>
          <a:p>
            <a:r>
              <a:rPr lang="en-US" dirty="0" err="1"/>
              <a:t>Fungsi</a:t>
            </a:r>
            <a:r>
              <a:rPr lang="en-US" dirty="0"/>
              <a:t> Platform Satu Sehat SDM Kesehatan : </a:t>
            </a:r>
          </a:p>
          <a:p>
            <a:pPr marL="0" indent="0">
              <a:buNone/>
            </a:pPr>
            <a:r>
              <a:rPr lang="en-US" dirty="0" err="1"/>
              <a:t>memfasilitasi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akun</a:t>
            </a:r>
            <a:r>
              <a:rPr lang="en-US" dirty="0"/>
              <a:t>, </a:t>
            </a:r>
            <a:r>
              <a:rPr lang="en-US" dirty="0" err="1"/>
              <a:t>pencarian</a:t>
            </a:r>
            <a:r>
              <a:rPr lang="en-US" dirty="0"/>
              <a:t> dan </a:t>
            </a:r>
            <a:r>
              <a:rPr lang="en-US" dirty="0" err="1"/>
              <a:t>integrasi</a:t>
            </a:r>
            <a:r>
              <a:rPr lang="en-US" dirty="0"/>
              <a:t> 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database </a:t>
            </a:r>
            <a:r>
              <a:rPr lang="en-US" dirty="0" err="1"/>
              <a:t>eksisting</a:t>
            </a:r>
            <a:r>
              <a:rPr lang="en-US" dirty="0"/>
              <a:t>, </a:t>
            </a:r>
            <a:r>
              <a:rPr lang="en-US" dirty="0" err="1"/>
              <a:t>pembaruan</a:t>
            </a:r>
            <a:r>
              <a:rPr lang="en-US" dirty="0"/>
              <a:t> data </a:t>
            </a:r>
            <a:r>
              <a:rPr lang="en-US" dirty="0" err="1"/>
              <a:t>pribadi</a:t>
            </a:r>
            <a:r>
              <a:rPr lang="en-US" dirty="0"/>
              <a:t> , </a:t>
            </a:r>
            <a:r>
              <a:rPr lang="en-US" dirty="0" err="1"/>
              <a:t>keprofesian</a:t>
            </a:r>
            <a:r>
              <a:rPr lang="en-US" dirty="0"/>
              <a:t> dan </a:t>
            </a:r>
            <a:r>
              <a:rPr lang="en-US" dirty="0" err="1"/>
              <a:t>pendukung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perizinan</a:t>
            </a:r>
            <a:r>
              <a:rPr lang="en-US" dirty="0"/>
              <a:t>;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perpanjangan</a:t>
            </a:r>
            <a:r>
              <a:rPr lang="en-US" dirty="0"/>
              <a:t> STR </a:t>
            </a:r>
            <a:r>
              <a:rPr lang="en-US" dirty="0" err="1"/>
              <a:t>Seumur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ID" dirty="0"/>
          </a:p>
        </p:txBody>
      </p:sp>
      <p:pic>
        <p:nvPicPr>
          <p:cNvPr id="13" name="Gambar 12">
            <a:extLst>
              <a:ext uri="{FF2B5EF4-FFF2-40B4-BE49-F238E27FC236}">
                <a16:creationId xmlns:a16="http://schemas.microsoft.com/office/drawing/2014/main" id="{4FB24850-E77C-B626-BB66-13D2C2D3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081" y="2499907"/>
            <a:ext cx="5489942" cy="30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45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7B9BB48-43D1-7251-7B19-D4D4C26D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 KONTAK DARURAT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84A713E-EDD8-C289-3D0D-E6D24466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375368" cy="3678303"/>
          </a:xfrm>
        </p:spPr>
        <p:txBody>
          <a:bodyPr/>
          <a:lstStyle/>
          <a:p>
            <a:r>
              <a:rPr lang="en-US" dirty="0" err="1"/>
              <a:t>Dilengkapi</a:t>
            </a:r>
            <a:r>
              <a:rPr lang="en-US" dirty="0"/>
              <a:t> </a:t>
            </a:r>
            <a:r>
              <a:rPr lang="en-US" dirty="0" err="1"/>
              <a:t>identitas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dihubungi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darurat</a:t>
            </a:r>
            <a:r>
              <a:rPr lang="en-US" dirty="0"/>
              <a:t> pada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/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kesehatan</a:t>
            </a:r>
            <a:endParaRPr lang="en-ID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72C38132-21BC-EC42-4437-E6BFB59CB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62" y="819157"/>
            <a:ext cx="7650758" cy="1974843"/>
          </a:xfrm>
          <a:prstGeom prst="rect">
            <a:avLst/>
          </a:prstGeom>
        </p:spPr>
      </p:pic>
      <p:sp>
        <p:nvSpPr>
          <p:cNvPr id="8" name="Panah: Bawah 7">
            <a:extLst>
              <a:ext uri="{FF2B5EF4-FFF2-40B4-BE49-F238E27FC236}">
                <a16:creationId xmlns:a16="http://schemas.microsoft.com/office/drawing/2014/main" id="{498B11BD-DDC8-18CA-1DD5-B4F1A7D9F5C9}"/>
              </a:ext>
            </a:extLst>
          </p:cNvPr>
          <p:cNvSpPr/>
          <p:nvPr/>
        </p:nvSpPr>
        <p:spPr>
          <a:xfrm rot="10800000">
            <a:off x="11224727" y="1957212"/>
            <a:ext cx="934720" cy="8229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A242D098-B92D-D1F8-13A7-B06CC6E93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01" y="2854011"/>
            <a:ext cx="7687440" cy="356272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864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936BBD6-4BFD-9515-5CB8-E4FF7C95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DATA PENDUKUNG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CA77FADE-81D2-B557-CE10-E13B6A33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93" y="2251616"/>
            <a:ext cx="2964647" cy="36783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</a:t>
            </a:r>
            <a:r>
              <a:rPr lang="en-US" dirty="0" err="1"/>
              <a:t>pendukung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NPWP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Nama Bank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</a:t>
            </a:r>
            <a:r>
              <a:rPr lang="en-US" dirty="0" err="1"/>
              <a:t>Rekening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Nama </a:t>
            </a:r>
            <a:r>
              <a:rPr lang="en-US" dirty="0" err="1"/>
              <a:t>Pemilik</a:t>
            </a:r>
            <a:r>
              <a:rPr lang="en-US" dirty="0"/>
              <a:t> </a:t>
            </a:r>
            <a:r>
              <a:rPr lang="en-US" dirty="0" err="1"/>
              <a:t>Rekening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No. BPJS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BPJS </a:t>
            </a:r>
            <a:r>
              <a:rPr lang="en-US" dirty="0" err="1"/>
              <a:t>Ketenagakerjaan</a:t>
            </a:r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AD83AED-AB88-DBF2-DA62-7AABC7C8B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50" y="0"/>
            <a:ext cx="7529050" cy="3277666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AF18868E-DA53-8173-98D8-E4930492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65" y="3345207"/>
            <a:ext cx="6009842" cy="3380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anah: Bawah 7">
            <a:extLst>
              <a:ext uri="{FF2B5EF4-FFF2-40B4-BE49-F238E27FC236}">
                <a16:creationId xmlns:a16="http://schemas.microsoft.com/office/drawing/2014/main" id="{9AA17BCA-7727-F3ED-568A-CEE48EB76222}"/>
              </a:ext>
            </a:extLst>
          </p:cNvPr>
          <p:cNvSpPr/>
          <p:nvPr/>
        </p:nvSpPr>
        <p:spPr>
          <a:xfrm rot="10800000">
            <a:off x="11186160" y="1557090"/>
            <a:ext cx="898326" cy="5358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id="{812012AA-4037-8941-CA7E-8FB6BEE1C867}"/>
              </a:ext>
            </a:extLst>
          </p:cNvPr>
          <p:cNvSpPr txBox="1"/>
          <p:nvPr/>
        </p:nvSpPr>
        <p:spPr>
          <a:xfrm>
            <a:off x="11004165" y="2160501"/>
            <a:ext cx="1213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Lengkapi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Data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Pendukung</a:t>
            </a:r>
            <a:endParaRPr lang="en-ID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Panah: Kanan 9">
            <a:extLst>
              <a:ext uri="{FF2B5EF4-FFF2-40B4-BE49-F238E27FC236}">
                <a16:creationId xmlns:a16="http://schemas.microsoft.com/office/drawing/2014/main" id="{E4C623C1-5962-1827-9512-4E151588432C}"/>
              </a:ext>
            </a:extLst>
          </p:cNvPr>
          <p:cNvSpPr/>
          <p:nvPr/>
        </p:nvSpPr>
        <p:spPr>
          <a:xfrm>
            <a:off x="7934961" y="6268543"/>
            <a:ext cx="2397760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Isi data dan </a:t>
            </a:r>
            <a:r>
              <a:rPr lang="en-US" dirty="0" err="1"/>
              <a:t>simpan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0540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13E9B03-BB37-16A5-D8CB-73734B75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F. </a:t>
            </a:r>
            <a:r>
              <a:rPr lang="en-US" dirty="0" err="1"/>
              <a:t>Unggah</a:t>
            </a:r>
            <a:r>
              <a:rPr lang="en-US" dirty="0"/>
              <a:t> Foto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C2ACFBE-ADF4-9475-6D18-86C35E858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73" y="2282096"/>
            <a:ext cx="3238967" cy="3678303"/>
          </a:xfrm>
        </p:spPr>
        <p:txBody>
          <a:bodyPr>
            <a:normAutofit lnSpcReduction="10000"/>
          </a:bodyPr>
          <a:lstStyle/>
          <a:p>
            <a:pPr algn="l">
              <a:buFont typeface="+mj-lt"/>
              <a:buAutoNum type="arabicPeriod"/>
            </a:pP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Gunakan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foto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terbaru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yang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menampilkan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tampak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depan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wajah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tanpa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kacamata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atau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masker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dengan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latar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belakang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merah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Pastikan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foto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jelas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,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berkualitas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tinggi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minimal 354 pixel x 472 pixel, dan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berdimensi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3x4.</a:t>
            </a:r>
          </a:p>
          <a:p>
            <a:pPr algn="l">
              <a:buFont typeface="+mj-lt"/>
              <a:buAutoNum type="arabicPeriod"/>
            </a:pP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Format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gambar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: JPG, JPEG,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atau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PNG, dan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ukuran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file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tidak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melebihi</a:t>
            </a:r>
            <a:r>
              <a:rPr lang="en-ID" b="0" i="0" dirty="0">
                <a:solidFill>
                  <a:srgbClr val="141414"/>
                </a:solidFill>
                <a:effectLst/>
                <a:highlight>
                  <a:srgbClr val="E5F2FE"/>
                </a:highlight>
                <a:latin typeface="__Manrope_d79117"/>
              </a:rPr>
              <a:t> 2MB.</a:t>
            </a:r>
          </a:p>
          <a:p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06251385-5D9F-C9E4-9CCB-0FC65B50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62" y="62135"/>
            <a:ext cx="6493538" cy="3652615"/>
          </a:xfrm>
          <a:prstGeom prst="rect">
            <a:avLst/>
          </a:prstGeo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6034BDAB-D1A0-7301-4CE7-35339F661E06}"/>
              </a:ext>
            </a:extLst>
          </p:cNvPr>
          <p:cNvSpPr/>
          <p:nvPr/>
        </p:nvSpPr>
        <p:spPr>
          <a:xfrm>
            <a:off x="6878320" y="1802257"/>
            <a:ext cx="2702560" cy="11074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</a:t>
            </a:r>
            <a:r>
              <a:rPr lang="en-US" dirty="0" err="1"/>
              <a:t>Unggah</a:t>
            </a:r>
            <a:r>
              <a:rPr lang="en-US" dirty="0"/>
              <a:t> Foto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mengunggah</a:t>
            </a:r>
            <a:endParaRPr lang="en-ID" dirty="0"/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F950C079-788C-454A-18EE-B8924DE6D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3326130"/>
            <a:ext cx="627888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DD4ED74-B396-EE6D-620C-F48F94C2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AKTIVASI PLATARAN SEHAT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B1B4FF5-BA84-A2C3-1AB9-F988A3E9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2842728" cy="3678303"/>
          </a:xfrm>
        </p:spPr>
        <p:txBody>
          <a:bodyPr/>
          <a:lstStyle/>
          <a:p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Plataran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Sehat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merupakan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Platform </a:t>
            </a:r>
            <a:r>
              <a:rPr lang="en-ID" b="1" i="0" dirty="0" err="1">
                <a:solidFill>
                  <a:srgbClr val="141414"/>
                </a:solidFill>
                <a:effectLst/>
                <a:latin typeface="__Manrope_d79117"/>
              </a:rPr>
              <a:t>Pembelajaran</a:t>
            </a:r>
            <a:r>
              <a:rPr lang="en-ID" b="1" i="0" dirty="0">
                <a:solidFill>
                  <a:srgbClr val="141414"/>
                </a:solidFill>
                <a:effectLst/>
                <a:latin typeface="__Manrope_d79117"/>
              </a:rPr>
              <a:t> Digital Kementerian Kesehatan RI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 yang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memudahkan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akses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ke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berbagai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program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pembelajaran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terakreditasi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secara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</a:t>
            </a:r>
            <a:r>
              <a:rPr lang="en-ID" b="0" i="0" dirty="0" err="1">
                <a:solidFill>
                  <a:srgbClr val="141414"/>
                </a:solidFill>
                <a:effectLst/>
                <a:latin typeface="__Manrope_d79117"/>
              </a:rPr>
              <a:t>lintas</a:t>
            </a:r>
            <a:r>
              <a:rPr lang="en-ID" b="0" i="0" dirty="0">
                <a:solidFill>
                  <a:srgbClr val="141414"/>
                </a:solidFill>
                <a:effectLst/>
                <a:latin typeface="__Manrope_d79117"/>
              </a:rPr>
              <a:t> batas.</a:t>
            </a:r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6ECD8E2B-11D4-B189-FDDF-112D5128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630" y="2062480"/>
            <a:ext cx="8525369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55A6198-4758-5C60-EEC2-07CB2FDE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LOGIN </a:t>
            </a:r>
            <a:r>
              <a:rPr lang="en-US" dirty="0" err="1"/>
              <a:t>Plataran</a:t>
            </a:r>
            <a:r>
              <a:rPr lang="en-US" dirty="0"/>
              <a:t> Sehat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238FDD46-6820-6511-8498-50981BC9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883368" cy="3678303"/>
          </a:xfrm>
        </p:spPr>
        <p:txBody>
          <a:bodyPr/>
          <a:lstStyle/>
          <a:p>
            <a:r>
              <a:rPr lang="en-US" dirty="0"/>
              <a:t>Pilih </a:t>
            </a:r>
            <a:r>
              <a:rPr lang="en-US" dirty="0" err="1"/>
              <a:t>Tautkan</a:t>
            </a:r>
            <a:r>
              <a:rPr lang="en-US" dirty="0"/>
              <a:t> </a:t>
            </a:r>
            <a:r>
              <a:rPr lang="en-US" dirty="0" err="1"/>
              <a:t>akun</a:t>
            </a:r>
            <a:r>
              <a:rPr lang="en-US" dirty="0"/>
              <a:t> pada menu </a:t>
            </a:r>
            <a:r>
              <a:rPr lang="en-US" dirty="0" err="1"/>
              <a:t>Plataran</a:t>
            </a:r>
            <a:r>
              <a:rPr lang="en-US" dirty="0"/>
              <a:t> Sehat</a:t>
            </a:r>
            <a:endParaRPr lang="en-ID" dirty="0"/>
          </a:p>
          <a:p>
            <a:r>
              <a:rPr lang="en-ID" dirty="0"/>
              <a:t>Baca </a:t>
            </a:r>
            <a:r>
              <a:rPr lang="en-ID" dirty="0" err="1"/>
              <a:t>Ketentuan</a:t>
            </a:r>
            <a:r>
              <a:rPr lang="en-ID" dirty="0"/>
              <a:t>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berhasl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berubah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b="1" dirty="0"/>
              <a:t>Cari </a:t>
            </a:r>
            <a:r>
              <a:rPr lang="en-ID" b="1" dirty="0" err="1"/>
              <a:t>Pembelajaran</a:t>
            </a:r>
            <a:endParaRPr lang="en-US" b="1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38BB73A9-1106-F676-26C9-47AFA9636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58" y="2001520"/>
            <a:ext cx="8633742" cy="4856480"/>
          </a:xfrm>
          <a:prstGeom prst="rect">
            <a:avLst/>
          </a:prstGeom>
        </p:spPr>
      </p:pic>
      <p:sp>
        <p:nvSpPr>
          <p:cNvPr id="10" name="Panah: Kiri 9">
            <a:extLst>
              <a:ext uri="{FF2B5EF4-FFF2-40B4-BE49-F238E27FC236}">
                <a16:creationId xmlns:a16="http://schemas.microsoft.com/office/drawing/2014/main" id="{F8F886BD-F1BA-B6A4-5432-850E2FE553EE}"/>
              </a:ext>
            </a:extLst>
          </p:cNvPr>
          <p:cNvSpPr/>
          <p:nvPr/>
        </p:nvSpPr>
        <p:spPr>
          <a:xfrm>
            <a:off x="6451600" y="4205156"/>
            <a:ext cx="3159760" cy="133204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Cari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Plataran</a:t>
            </a:r>
            <a:r>
              <a:rPr lang="en-US" dirty="0"/>
              <a:t> Sehat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71128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C37A13F-E471-82EA-98EE-6CE93BCE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 err="1"/>
              <a:t>Lengkapi</a:t>
            </a:r>
            <a:r>
              <a:rPr lang="en-US" dirty="0"/>
              <a:t> DATA </a:t>
            </a:r>
            <a:r>
              <a:rPr lang="en-US" dirty="0" err="1"/>
              <a:t>plataran</a:t>
            </a:r>
            <a:r>
              <a:rPr lang="en-US" dirty="0"/>
              <a:t> </a:t>
            </a:r>
            <a:r>
              <a:rPr lang="en-US" dirty="0" err="1"/>
              <a:t>sehat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4A85DE0B-6509-090B-3226-785B32D5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3310088" cy="3678303"/>
          </a:xfrm>
        </p:spPr>
        <p:txBody>
          <a:bodyPr/>
          <a:lstStyle/>
          <a:p>
            <a:r>
              <a:rPr lang="en-US" dirty="0" err="1"/>
              <a:t>Terdapat</a:t>
            </a:r>
            <a:r>
              <a:rPr lang="en-US" dirty="0"/>
              <a:t> 4 Menu </a:t>
            </a:r>
            <a:r>
              <a:rPr lang="en-US" dirty="0" err="1"/>
              <a:t>Pilihan</a:t>
            </a:r>
            <a:r>
              <a:rPr lang="en-US" dirty="0"/>
              <a:t> menu </a:t>
            </a:r>
            <a:r>
              <a:rPr lang="en-US" dirty="0" err="1"/>
              <a:t>Plataran</a:t>
            </a:r>
            <a:r>
              <a:rPr lang="en-US" dirty="0"/>
              <a:t> Sehat: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Pembelajaran</a:t>
            </a:r>
            <a:r>
              <a:rPr lang="en-US" dirty="0"/>
              <a:t> Saya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Satuan</a:t>
            </a:r>
            <a:r>
              <a:rPr lang="en-US" dirty="0"/>
              <a:t> </a:t>
            </a:r>
            <a:r>
              <a:rPr lang="en-US" dirty="0" err="1"/>
              <a:t>Kredit</a:t>
            </a:r>
            <a:r>
              <a:rPr lang="en-US" dirty="0"/>
              <a:t> </a:t>
            </a:r>
            <a:r>
              <a:rPr lang="en-US" dirty="0" err="1"/>
              <a:t>Profesi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Sertifikat</a:t>
            </a:r>
            <a:r>
              <a:rPr lang="en-US" dirty="0"/>
              <a:t> Saya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/>
              <a:t>Profil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Keluar</a:t>
            </a:r>
            <a:endParaRPr lang="en-US" dirty="0"/>
          </a:p>
          <a:p>
            <a:pPr marL="0" indent="0">
              <a:buNone/>
            </a:pPr>
            <a:endParaRPr lang="en-ID" b="1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BEEB2CC6-D378-508B-E343-8154794A7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920874"/>
            <a:ext cx="7711442" cy="4337686"/>
          </a:xfrm>
          <a:prstGeom prst="rect">
            <a:avLst/>
          </a:prstGeom>
        </p:spPr>
      </p:pic>
      <p:sp>
        <p:nvSpPr>
          <p:cNvPr id="6" name="Persegi Panjang 5">
            <a:extLst>
              <a:ext uri="{FF2B5EF4-FFF2-40B4-BE49-F238E27FC236}">
                <a16:creationId xmlns:a16="http://schemas.microsoft.com/office/drawing/2014/main" id="{0A00D541-60D3-168F-93DE-FFB4AABBAD84}"/>
              </a:ext>
            </a:extLst>
          </p:cNvPr>
          <p:cNvSpPr/>
          <p:nvPr/>
        </p:nvSpPr>
        <p:spPr>
          <a:xfrm>
            <a:off x="9824720" y="3576320"/>
            <a:ext cx="1625600" cy="28448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4082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5DE9309-097F-8603-3EBE-BA3CD371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LENGKAPI DATA PLATARAN SEHAT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FBAC998-AA4F-192F-964A-F9A11D1217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Data yang </a:t>
            </a:r>
            <a:r>
              <a:rPr lang="en-US" dirty="0" err="1"/>
              <a:t>dilengkapi</a:t>
            </a:r>
            <a:r>
              <a:rPr lang="en-US" dirty="0"/>
              <a:t> pada </a:t>
            </a:r>
            <a:r>
              <a:rPr lang="en-US" dirty="0" err="1"/>
              <a:t>plataran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(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WAJIB DIISI): 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NIK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en-US" b="1" dirty="0" err="1"/>
              <a:t>Tipe</a:t>
            </a:r>
            <a:r>
              <a:rPr lang="en-US" b="1" dirty="0"/>
              <a:t> </a:t>
            </a:r>
            <a:r>
              <a:rPr lang="en-US" b="1" dirty="0" err="1"/>
              <a:t>Peserta</a:t>
            </a:r>
            <a:r>
              <a:rPr lang="en-US" b="1" dirty="0"/>
              <a:t>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NIP (</a:t>
            </a:r>
            <a:r>
              <a:rPr lang="en-US" dirty="0" err="1"/>
              <a:t>untuk</a:t>
            </a:r>
            <a:r>
              <a:rPr lang="en-US" dirty="0"/>
              <a:t> ASN)</a:t>
            </a:r>
          </a:p>
          <a:p>
            <a:pPr marL="342900" indent="-342900">
              <a:buFont typeface="+mj-lt"/>
              <a:buAutoNum type="arabicParenR"/>
            </a:pPr>
            <a:r>
              <a:rPr lang="en-US" b="1" dirty="0"/>
              <a:t>Nama </a:t>
            </a:r>
            <a:r>
              <a:rPr lang="en-US" b="1" dirty="0" err="1"/>
              <a:t>Lengkap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err="1"/>
              <a:t>Tempat</a:t>
            </a:r>
            <a:r>
              <a:rPr lang="en-US" dirty="0"/>
              <a:t> Lahir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en-ID" dirty="0" err="1"/>
              <a:t>Tanggal</a:t>
            </a:r>
            <a:r>
              <a:rPr lang="en-ID" dirty="0"/>
              <a:t> Lahir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  <a:endParaRPr lang="en-ID" dirty="0"/>
          </a:p>
          <a:p>
            <a:pPr marL="342900" indent="-342900">
              <a:buFont typeface="+mj-lt"/>
              <a:buAutoNum type="arabicParenR"/>
            </a:pP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Kelamin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  <a:endParaRPr lang="en-ID" dirty="0"/>
          </a:p>
          <a:p>
            <a:pPr marL="342900" indent="-342900">
              <a:buFont typeface="+mj-lt"/>
              <a:buAutoNum type="arabicParenR"/>
            </a:pPr>
            <a:r>
              <a:rPr lang="en-ID" dirty="0"/>
              <a:t>No </a:t>
            </a:r>
            <a:r>
              <a:rPr lang="en-ID" dirty="0" err="1"/>
              <a:t>Telepon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8" name="Tampungan Konten 7">
            <a:extLst>
              <a:ext uri="{FF2B5EF4-FFF2-40B4-BE49-F238E27FC236}">
                <a16:creationId xmlns:a16="http://schemas.microsoft.com/office/drawing/2014/main" id="{8FA63E0D-2D08-DF44-52F8-5F0516901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9" y="2766483"/>
            <a:ext cx="5422392" cy="363304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arenR" startAt="9"/>
            </a:pPr>
            <a:r>
              <a:rPr lang="en-US" dirty="0"/>
              <a:t>Instansi (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.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)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/>
              <a:t>Nama Instansi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/>
              <a:t>Alamat Instansi (</a:t>
            </a:r>
            <a:r>
              <a:rPr lang="en-US" dirty="0" err="1"/>
              <a:t>Propinsi</a:t>
            </a:r>
            <a:r>
              <a:rPr lang="en-US" dirty="0"/>
              <a:t> dan Kota/</a:t>
            </a:r>
            <a:r>
              <a:rPr lang="en-US" dirty="0" err="1"/>
              <a:t>Kabupaten</a:t>
            </a:r>
            <a:r>
              <a:rPr lang="en-US" dirty="0"/>
              <a:t>)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 err="1"/>
              <a:t>Jabatan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 err="1"/>
              <a:t>Pangkat</a:t>
            </a:r>
            <a:r>
              <a:rPr lang="en-US" dirty="0"/>
              <a:t> / </a:t>
            </a:r>
            <a:r>
              <a:rPr lang="en-US" dirty="0" err="1"/>
              <a:t>Golongan</a:t>
            </a:r>
            <a:endParaRPr lang="en-US" dirty="0"/>
          </a:p>
          <a:p>
            <a:pPr marL="342900" indent="-342900">
              <a:buFont typeface="+mj-lt"/>
              <a:buAutoNum type="arabicParenR" startAt="9"/>
            </a:pPr>
            <a:r>
              <a:rPr lang="en-US" b="1" dirty="0" err="1"/>
              <a:t>Profesi</a:t>
            </a:r>
            <a:r>
              <a:rPr lang="en-US" b="1" dirty="0"/>
              <a:t> </a:t>
            </a:r>
            <a:r>
              <a:rPr lang="en-US" b="1" dirty="0" err="1"/>
              <a:t>Nakes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>
                <a:solidFill>
                  <a:srgbClr val="FF0000"/>
                </a:solidFill>
              </a:rPr>
              <a:t> *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/>
              <a:t>ASN / Non ASN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 err="1"/>
              <a:t>Nomor</a:t>
            </a:r>
            <a:r>
              <a:rPr lang="en-US" dirty="0"/>
              <a:t> STR</a:t>
            </a:r>
          </a:p>
          <a:p>
            <a:pPr marL="342900" indent="-342900">
              <a:buFont typeface="+mj-lt"/>
              <a:buAutoNum type="arabicParenR" startAt="9"/>
            </a:pPr>
            <a:r>
              <a:rPr lang="en-US" dirty="0" err="1"/>
              <a:t>Nomor</a:t>
            </a:r>
            <a:r>
              <a:rPr lang="en-US" dirty="0"/>
              <a:t> SIP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16004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4ABADDD-13EA-749D-1964-320CC5E5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Tampungan Konten 5">
            <a:extLst>
              <a:ext uri="{FF2B5EF4-FFF2-40B4-BE49-F238E27FC236}">
                <a16:creationId xmlns:a16="http://schemas.microsoft.com/office/drawing/2014/main" id="{229767FC-A384-CAE5-FA75-9BCE45D5C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" y="134858"/>
            <a:ext cx="7472822" cy="4203463"/>
          </a:xfr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22F5187E-BD49-FFD4-7C1B-F566D735E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/>
          <a:stretch/>
        </p:blipFill>
        <p:spPr>
          <a:xfrm>
            <a:off x="6096000" y="2370056"/>
            <a:ext cx="5996942" cy="4203464"/>
          </a:xfrm>
          <a:prstGeom prst="rect">
            <a:avLst/>
          </a:prstGeom>
        </p:spPr>
      </p:pic>
      <p:sp>
        <p:nvSpPr>
          <p:cNvPr id="9" name="Panah: Kanan 8">
            <a:extLst>
              <a:ext uri="{FF2B5EF4-FFF2-40B4-BE49-F238E27FC236}">
                <a16:creationId xmlns:a16="http://schemas.microsoft.com/office/drawing/2014/main" id="{7E347AAA-B135-7E1E-0493-34320EF02E84}"/>
              </a:ext>
            </a:extLst>
          </p:cNvPr>
          <p:cNvSpPr/>
          <p:nvPr/>
        </p:nvSpPr>
        <p:spPr>
          <a:xfrm>
            <a:off x="9174480" y="5913120"/>
            <a:ext cx="1950719" cy="9448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menyimpan</a:t>
            </a:r>
            <a:endParaRPr lang="en-ID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id="{A8C5A2C1-40BB-E28B-5465-4C64123CB621}"/>
              </a:ext>
            </a:extLst>
          </p:cNvPr>
          <p:cNvSpPr txBox="1"/>
          <p:nvPr/>
        </p:nvSpPr>
        <p:spPr>
          <a:xfrm>
            <a:off x="8400248" y="842534"/>
            <a:ext cx="321056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Nakes</a:t>
            </a:r>
            <a:r>
              <a:rPr lang="en-US" dirty="0"/>
              <a:t> </a:t>
            </a:r>
            <a:r>
              <a:rPr lang="en-US" dirty="0" err="1"/>
              <a:t>disesuaikan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pada STR yang </a:t>
            </a:r>
            <a:r>
              <a:rPr lang="en-US" dirty="0" err="1"/>
              <a:t>dimiliki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misal</a:t>
            </a:r>
            <a:r>
              <a:rPr lang="en-US" dirty="0"/>
              <a:t> : </a:t>
            </a:r>
            <a:br>
              <a:rPr lang="en-US" dirty="0"/>
            </a:br>
            <a:r>
              <a:rPr lang="en-US" dirty="0" err="1">
                <a:solidFill>
                  <a:srgbClr val="00B050"/>
                </a:solidFill>
              </a:rPr>
              <a:t>dokter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umum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dokter</a:t>
            </a:r>
            <a:b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dokter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Sp.Par.K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.  Pilih Dokter </a:t>
            </a: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Spesialis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Parasitologi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B050"/>
                </a:solidFill>
                <a:sym typeface="Wingdings" panose="05000000000000000000" pitchFamily="2" charset="2"/>
              </a:rPr>
              <a:t>Klinik</a:t>
            </a:r>
            <a:endParaRPr lang="en-ID" dirty="0">
              <a:solidFill>
                <a:srgbClr val="00B050"/>
              </a:solidFill>
            </a:endParaRPr>
          </a:p>
        </p:txBody>
      </p:sp>
      <p:sp>
        <p:nvSpPr>
          <p:cNvPr id="11" name="Panah: Atas 10">
            <a:extLst>
              <a:ext uri="{FF2B5EF4-FFF2-40B4-BE49-F238E27FC236}">
                <a16:creationId xmlns:a16="http://schemas.microsoft.com/office/drawing/2014/main" id="{E17C4DE2-EF40-BB2E-A23F-0E4DEC36196F}"/>
              </a:ext>
            </a:extLst>
          </p:cNvPr>
          <p:cNvSpPr/>
          <p:nvPr/>
        </p:nvSpPr>
        <p:spPr>
          <a:xfrm>
            <a:off x="2346776" y="3429000"/>
            <a:ext cx="3078664" cy="248412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status </a:t>
            </a:r>
            <a:r>
              <a:rPr lang="en-US" dirty="0" err="1"/>
              <a:t>pegawai</a:t>
            </a:r>
            <a:br>
              <a:rPr lang="en-US" dirty="0"/>
            </a:br>
            <a:r>
              <a:rPr lang="en-US" dirty="0" err="1"/>
              <a:t>Kemenkes</a:t>
            </a:r>
            <a:r>
              <a:rPr lang="en-US" dirty="0"/>
              <a:t>/ non </a:t>
            </a:r>
            <a:r>
              <a:rPr lang="en-US" dirty="0" err="1"/>
              <a:t>Kemenkes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95312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FC4F041-BB83-0549-41B3-E12B8AF6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Memilih</a:t>
            </a:r>
            <a:r>
              <a:rPr lang="en-US" dirty="0"/>
              <a:t>/</a:t>
            </a:r>
            <a:r>
              <a:rPr lang="en-US" dirty="0" err="1"/>
              <a:t>mendaftar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D51268C5-DEC9-5918-A53F-FD5024976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3350727" cy="3678303"/>
          </a:xfrm>
        </p:spPr>
        <p:txBody>
          <a:bodyPr/>
          <a:lstStyle/>
          <a:p>
            <a:r>
              <a:rPr lang="en-US" dirty="0"/>
              <a:t>Pilih logo </a:t>
            </a:r>
            <a:r>
              <a:rPr lang="en-US" dirty="0" err="1"/>
              <a:t>Kemenkes</a:t>
            </a:r>
            <a:r>
              <a:rPr lang="en-US" dirty="0"/>
              <a:t> di </a:t>
            </a:r>
            <a:r>
              <a:rPr lang="en-US" dirty="0" err="1"/>
              <a:t>pojok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</a:p>
          <a:p>
            <a:r>
              <a:rPr lang="en-US" dirty="0"/>
              <a:t>Ringkasan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di dashboard</a:t>
            </a:r>
            <a:endParaRPr lang="en-ID" dirty="0"/>
          </a:p>
          <a:p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cari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b="1" dirty="0" err="1"/>
              <a:t>lihat</a:t>
            </a:r>
            <a:r>
              <a:rPr lang="en-US" b="1" dirty="0"/>
              <a:t> </a:t>
            </a:r>
            <a:r>
              <a:rPr lang="en-US" b="1" dirty="0" err="1"/>
              <a:t>semuanya</a:t>
            </a:r>
            <a:r>
              <a:rPr lang="en-US" b="1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gunakan</a:t>
            </a:r>
            <a:r>
              <a:rPr lang="en-US" dirty="0"/>
              <a:t> filter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yang </a:t>
            </a:r>
            <a:r>
              <a:rPr lang="en-US" dirty="0" err="1"/>
              <a:t>sesuai</a:t>
            </a:r>
            <a:endParaRPr lang="en-US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D52F7160-0203-011D-B735-6366633A6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87" y="1879600"/>
            <a:ext cx="8073813" cy="4541520"/>
          </a:xfrm>
          <a:prstGeom prst="rect">
            <a:avLst/>
          </a:prstGeom>
        </p:spPr>
      </p:pic>
      <p:sp>
        <p:nvSpPr>
          <p:cNvPr id="6" name="Panah: Kanan 5">
            <a:extLst>
              <a:ext uri="{FF2B5EF4-FFF2-40B4-BE49-F238E27FC236}">
                <a16:creationId xmlns:a16="http://schemas.microsoft.com/office/drawing/2014/main" id="{07988EDE-0B52-6DD5-1160-42D22E3B78B1}"/>
              </a:ext>
            </a:extLst>
          </p:cNvPr>
          <p:cNvSpPr/>
          <p:nvPr/>
        </p:nvSpPr>
        <p:spPr>
          <a:xfrm>
            <a:off x="8879840" y="4836160"/>
            <a:ext cx="1625600" cy="8331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838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3342FBA-3DE4-8EC4-820D-14802B90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Pemilihan</a:t>
            </a:r>
            <a:r>
              <a:rPr lang="en-US" dirty="0"/>
              <a:t> COURSE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D718EE3-B8DE-A09E-39E8-C4961ACB6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2925309" cy="3678303"/>
          </a:xfrm>
        </p:spPr>
        <p:txBody>
          <a:bodyPr/>
          <a:lstStyle/>
          <a:p>
            <a:r>
              <a:rPr lang="en-US" dirty="0"/>
              <a:t>Pilih Course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detail. </a:t>
            </a:r>
          </a:p>
          <a:p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.</a:t>
            </a:r>
          </a:p>
          <a:p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yang </a:t>
            </a:r>
            <a:r>
              <a:rPr lang="en-US" dirty="0" err="1"/>
              <a:t>ditentukan</a:t>
            </a:r>
            <a:endParaRPr lang="en-US" dirty="0"/>
          </a:p>
          <a:p>
            <a:r>
              <a:rPr lang="en-US" dirty="0"/>
              <a:t>Baca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kegiatan</a:t>
            </a:r>
            <a:endParaRPr lang="en-US" dirty="0"/>
          </a:p>
          <a:p>
            <a:endParaRPr lang="en-ID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AFBC95CD-3135-A2E8-F409-C62E6AA5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01" y="1759046"/>
            <a:ext cx="8685499" cy="48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0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C5ACBDC-4BD6-590A-ACA6-732A011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5CBC0BE-3264-BB5A-BF75-1CC91DFB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459687" cy="3678303"/>
          </a:xfrm>
        </p:spPr>
        <p:txBody>
          <a:bodyPr>
            <a:normAutofit/>
          </a:bodyPr>
          <a:lstStyle/>
          <a:p>
            <a:r>
              <a:rPr lang="en-US" sz="2400" dirty="0" err="1"/>
              <a:t>Aplikasi</a:t>
            </a:r>
            <a:r>
              <a:rPr lang="en-US" sz="2400" dirty="0"/>
              <a:t> SATU SEHAT SDMK </a:t>
            </a:r>
            <a:r>
              <a:rPr lang="en-US" sz="2400" dirty="0" err="1"/>
              <a:t>diperlukan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proses </a:t>
            </a:r>
            <a:r>
              <a:rPr lang="en-US" sz="2400" dirty="0" err="1"/>
              <a:t>tersebut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dokter</a:t>
            </a:r>
            <a:r>
              <a:rPr lang="en-US" sz="2400" dirty="0"/>
              <a:t> </a:t>
            </a:r>
            <a:r>
              <a:rPr lang="en-US" sz="2400" dirty="0" err="1"/>
              <a:t>diharapkan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melalukan</a:t>
            </a:r>
            <a:r>
              <a:rPr lang="en-US" sz="2400" dirty="0"/>
              <a:t> updating data </a:t>
            </a:r>
            <a:r>
              <a:rPr lang="en-US" sz="2400" dirty="0" err="1"/>
              <a:t>mandiri</a:t>
            </a:r>
            <a:r>
              <a:rPr lang="en-US" sz="2400" dirty="0"/>
              <a:t> SDMK </a:t>
            </a:r>
            <a:r>
              <a:rPr lang="en-US" sz="2400" dirty="0" err="1"/>
              <a:t>melalui</a:t>
            </a:r>
            <a:r>
              <a:rPr lang="en-US" sz="2400" dirty="0"/>
              <a:t> SATU SEHAT SDMK</a:t>
            </a:r>
          </a:p>
          <a:p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5321634-8527-0834-5BED-E2218772C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r="30250"/>
          <a:stretch/>
        </p:blipFill>
        <p:spPr>
          <a:xfrm>
            <a:off x="7345680" y="0"/>
            <a:ext cx="48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58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FD66177-FCC6-3A66-7EA4-4550C8D6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AKTIVASI SKP Platform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AF06253-3ABA-9D91-DF31-C39FFAD6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508967" cy="3678303"/>
          </a:xfrm>
        </p:spPr>
        <p:txBody>
          <a:bodyPr/>
          <a:lstStyle/>
          <a:p>
            <a:r>
              <a:rPr lang="en-US" dirty="0"/>
              <a:t>Menu/</a:t>
            </a:r>
            <a:r>
              <a:rPr lang="en-US" dirty="0" err="1"/>
              <a:t>aplikasi</a:t>
            </a:r>
            <a:r>
              <a:rPr lang="en-US" dirty="0"/>
              <a:t> SKP Platform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pencatatan</a:t>
            </a:r>
            <a:r>
              <a:rPr lang="en-US" dirty="0"/>
              <a:t>, </a:t>
            </a:r>
            <a:r>
              <a:rPr lang="en-US" dirty="0" err="1"/>
              <a:t>pengelolaan</a:t>
            </a:r>
            <a:r>
              <a:rPr lang="en-US" dirty="0"/>
              <a:t> dan </a:t>
            </a:r>
            <a:r>
              <a:rPr lang="en-US" dirty="0" err="1"/>
              <a:t>pemantauan</a:t>
            </a:r>
            <a:r>
              <a:rPr lang="en-US" dirty="0"/>
              <a:t> SKP platform</a:t>
            </a:r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menautkan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pada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(data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terisi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 dan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divalidasi</a:t>
            </a:r>
            <a:r>
              <a:rPr lang="en-US" dirty="0"/>
              <a:t> </a:t>
            </a:r>
            <a:r>
              <a:rPr lang="en-US" dirty="0" err="1"/>
              <a:t>fasyankes</a:t>
            </a:r>
            <a:r>
              <a:rPr lang="en-US" dirty="0"/>
              <a:t>)</a:t>
            </a:r>
          </a:p>
          <a:p>
            <a:r>
              <a:rPr lang="en-US" dirty="0"/>
              <a:t>Pilih </a:t>
            </a:r>
            <a:r>
              <a:rPr lang="en-US" dirty="0" err="1"/>
              <a:t>Tautkan</a:t>
            </a:r>
            <a:r>
              <a:rPr lang="en-US" dirty="0"/>
              <a:t> </a:t>
            </a:r>
            <a:r>
              <a:rPr lang="en-US" dirty="0" err="1"/>
              <a:t>akun</a:t>
            </a:r>
            <a:endParaRPr lang="en-US" dirty="0"/>
          </a:p>
          <a:p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A9C79BE-6EDC-F735-0D48-F699ADAB2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42" y="1866156"/>
            <a:ext cx="6809458" cy="3830320"/>
          </a:xfrm>
          <a:prstGeom prst="rect">
            <a:avLst/>
          </a:prstGeo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6BFD92EC-AE6B-5266-E724-770122A014A4}"/>
              </a:ext>
            </a:extLst>
          </p:cNvPr>
          <p:cNvSpPr/>
          <p:nvPr/>
        </p:nvSpPr>
        <p:spPr>
          <a:xfrm>
            <a:off x="7518400" y="3512747"/>
            <a:ext cx="2926080" cy="1013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Tautkan</a:t>
            </a:r>
            <a:r>
              <a:rPr lang="en-US" dirty="0"/>
              <a:t> </a:t>
            </a:r>
            <a:r>
              <a:rPr lang="en-US" dirty="0" err="1"/>
              <a:t>akun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924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FD66177-FCC6-3A66-7EA4-4550C8D6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</a:t>
            </a:r>
            <a:r>
              <a:rPr lang="en-US" dirty="0" err="1"/>
              <a:t>Menautkan</a:t>
            </a:r>
            <a:r>
              <a:rPr lang="en-US" dirty="0"/>
              <a:t> SKP Platform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AF06253-3ABA-9D91-DF31-C39FFAD6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508967" cy="3678303"/>
          </a:xfrm>
        </p:spPr>
        <p:txBody>
          <a:bodyPr/>
          <a:lstStyle/>
          <a:p>
            <a:r>
              <a:rPr lang="en-US" dirty="0"/>
              <a:t>Menu/</a:t>
            </a:r>
            <a:r>
              <a:rPr lang="en-US" dirty="0" err="1"/>
              <a:t>aplikasi</a:t>
            </a:r>
            <a:r>
              <a:rPr lang="en-US" dirty="0"/>
              <a:t> SKP Platform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pencatatan</a:t>
            </a:r>
            <a:r>
              <a:rPr lang="en-US" dirty="0"/>
              <a:t>, </a:t>
            </a:r>
            <a:r>
              <a:rPr lang="en-US" dirty="0" err="1"/>
              <a:t>pengelolaan</a:t>
            </a:r>
            <a:r>
              <a:rPr lang="en-US" dirty="0"/>
              <a:t> dan </a:t>
            </a:r>
            <a:r>
              <a:rPr lang="en-US" dirty="0" err="1"/>
              <a:t>pemantauan</a:t>
            </a:r>
            <a:r>
              <a:rPr lang="en-US" dirty="0"/>
              <a:t> SKP platform</a:t>
            </a:r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menautkan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pada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(data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terisi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 dan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divalidasi</a:t>
            </a:r>
            <a:r>
              <a:rPr lang="en-US" dirty="0"/>
              <a:t> </a:t>
            </a:r>
            <a:r>
              <a:rPr lang="en-US" dirty="0" err="1"/>
              <a:t>fasyankes</a:t>
            </a:r>
            <a:r>
              <a:rPr lang="en-US" dirty="0"/>
              <a:t>)</a:t>
            </a:r>
          </a:p>
          <a:p>
            <a:r>
              <a:rPr lang="en-US" dirty="0"/>
              <a:t>Pilih </a:t>
            </a:r>
            <a:r>
              <a:rPr lang="en-US" dirty="0" err="1"/>
              <a:t>Tautkan</a:t>
            </a:r>
            <a:r>
              <a:rPr lang="en-US" dirty="0"/>
              <a:t> </a:t>
            </a:r>
            <a:r>
              <a:rPr lang="en-US" dirty="0" err="1"/>
              <a:t>akun</a:t>
            </a:r>
            <a:endParaRPr lang="en-US" dirty="0"/>
          </a:p>
          <a:p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A9C79BE-6EDC-F735-0D48-F699ADAB2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42" y="1866156"/>
            <a:ext cx="6809458" cy="3830320"/>
          </a:xfrm>
          <a:prstGeom prst="rect">
            <a:avLst/>
          </a:prstGeom>
        </p:spPr>
      </p:pic>
      <p:sp>
        <p:nvSpPr>
          <p:cNvPr id="6" name="Panah: Kiri 5">
            <a:extLst>
              <a:ext uri="{FF2B5EF4-FFF2-40B4-BE49-F238E27FC236}">
                <a16:creationId xmlns:a16="http://schemas.microsoft.com/office/drawing/2014/main" id="{6BFD92EC-AE6B-5266-E724-770122A014A4}"/>
              </a:ext>
            </a:extLst>
          </p:cNvPr>
          <p:cNvSpPr/>
          <p:nvPr/>
        </p:nvSpPr>
        <p:spPr>
          <a:xfrm>
            <a:off x="7518400" y="3512747"/>
            <a:ext cx="2926080" cy="1013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Tautkan</a:t>
            </a:r>
            <a:r>
              <a:rPr lang="en-US" dirty="0"/>
              <a:t> </a:t>
            </a:r>
            <a:r>
              <a:rPr lang="en-US" dirty="0" err="1"/>
              <a:t>akun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27725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C203685-3425-D997-4216-E681941C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78636E3-EA54-266C-1E41-ADFE2C15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4471516"/>
            <a:ext cx="4155441" cy="1387283"/>
          </a:xfrm>
        </p:spPr>
        <p:txBody>
          <a:bodyPr>
            <a:noAutofit/>
          </a:bodyPr>
          <a:lstStyle/>
          <a:p>
            <a:r>
              <a:rPr lang="en-US" sz="2400" dirty="0"/>
              <a:t>Baca </a:t>
            </a:r>
            <a:r>
              <a:rPr lang="en-US" sz="2400" dirty="0" err="1"/>
              <a:t>Ketentuan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</a:t>
            </a:r>
            <a:r>
              <a:rPr lang="en-US" sz="2400" dirty="0" err="1"/>
              <a:t>setuju</a:t>
            </a:r>
            <a:r>
              <a:rPr lang="en-US" sz="2400" dirty="0"/>
              <a:t> </a:t>
            </a:r>
            <a:r>
              <a:rPr lang="en-US" sz="2400" dirty="0" err="1"/>
              <a:t>pilih</a:t>
            </a:r>
            <a:r>
              <a:rPr lang="en-US" sz="2400" dirty="0"/>
              <a:t> </a:t>
            </a:r>
            <a:r>
              <a:rPr lang="en-US" sz="2400" dirty="0" err="1"/>
              <a:t>konfirmasi</a:t>
            </a:r>
            <a:endParaRPr lang="en-US" sz="2400" dirty="0"/>
          </a:p>
          <a:p>
            <a:r>
              <a:rPr lang="en-US" sz="2400" dirty="0"/>
              <a:t>Bila </a:t>
            </a:r>
            <a:r>
              <a:rPr lang="en-US" sz="2400" dirty="0" err="1"/>
              <a:t>berhasil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berubah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Pengelolaan</a:t>
            </a:r>
            <a:r>
              <a:rPr lang="en-US" sz="2400" dirty="0"/>
              <a:t> SKP</a:t>
            </a:r>
            <a:endParaRPr lang="en-ID" sz="2400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4248EAA4-AE8C-DBA4-6922-95BB45CB1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2"/>
            <a:ext cx="6701084" cy="376936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E0606BE8-DE5F-EDAB-0D9C-00FC16D35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16" y="3099183"/>
            <a:ext cx="6701084" cy="3769360"/>
          </a:xfrm>
          <a:prstGeom prst="rect">
            <a:avLst/>
          </a:prstGeom>
        </p:spPr>
      </p:pic>
      <p:sp>
        <p:nvSpPr>
          <p:cNvPr id="10" name="Panah: Kiri 9">
            <a:extLst>
              <a:ext uri="{FF2B5EF4-FFF2-40B4-BE49-F238E27FC236}">
                <a16:creationId xmlns:a16="http://schemas.microsoft.com/office/drawing/2014/main" id="{51D12B67-9C10-61CC-E4CF-18F17ACA7000}"/>
              </a:ext>
            </a:extLst>
          </p:cNvPr>
          <p:cNvSpPr/>
          <p:nvPr/>
        </p:nvSpPr>
        <p:spPr>
          <a:xfrm>
            <a:off x="7721600" y="4704079"/>
            <a:ext cx="2585156" cy="96167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</a:t>
            </a:r>
            <a:r>
              <a:rPr lang="en-US" dirty="0" err="1"/>
              <a:t>untuk</a:t>
            </a:r>
            <a:r>
              <a:rPr lang="en-US" dirty="0"/>
              <a:t> login SKP Platform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09603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C1BBD73-81C6-A17C-DE21-4A55BFA4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513287" cy="1013800"/>
          </a:xfrm>
        </p:spPr>
        <p:txBody>
          <a:bodyPr/>
          <a:lstStyle/>
          <a:p>
            <a:r>
              <a:rPr lang="en-US" dirty="0"/>
              <a:t>Dashboard </a:t>
            </a:r>
            <a:r>
              <a:rPr lang="en-US" dirty="0" err="1"/>
              <a:t>skp</a:t>
            </a:r>
            <a:r>
              <a:rPr lang="en-US" dirty="0"/>
              <a:t> PLATFORM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E292EECE-A4AC-9BB9-C8D7-7D1066E05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72" y="2871376"/>
            <a:ext cx="3513287" cy="36783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Menu Dashboard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SKP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dan SKP yang </a:t>
            </a:r>
            <a:r>
              <a:rPr lang="en-US" dirty="0" err="1"/>
              <a:t>diperlukan</a:t>
            </a:r>
            <a:r>
              <a:rPr lang="en-US" dirty="0"/>
              <a:t>. </a:t>
            </a:r>
          </a:p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pada dashboard. </a:t>
            </a:r>
          </a:p>
          <a:p>
            <a:pPr marL="0" indent="0" algn="l">
              <a:buNone/>
            </a:pPr>
            <a:r>
              <a:rPr lang="it-IT" sz="1800" b="0" i="1" u="none" strike="noStrike" baseline="0" dirty="0">
                <a:latin typeface="CenturyGothic-Italic"/>
              </a:rPr>
              <a:t>Milestone capaian SKP 5 tahunan di</a:t>
            </a:r>
          </a:p>
          <a:p>
            <a:pPr marL="0" indent="0" algn="l">
              <a:buNone/>
            </a:pPr>
            <a:r>
              <a:rPr lang="de-DE" sz="1800" b="0" i="1" u="none" strike="noStrike" baseline="0" dirty="0">
                <a:latin typeface="CenturyGothic-Italic"/>
              </a:rPr>
              <a:t>Profil Satu Sehat SDMK, untuk perizinan </a:t>
            </a:r>
            <a:r>
              <a:rPr lang="en-ID" sz="1800" b="0" i="1" u="none" strike="noStrike" baseline="0" dirty="0">
                <a:latin typeface="CenturyGothic-Italic"/>
              </a:rPr>
              <a:t>5 </a:t>
            </a:r>
            <a:r>
              <a:rPr lang="en-ID" sz="1800" b="0" i="1" u="none" strike="noStrike" baseline="0" dirty="0" err="1">
                <a:latin typeface="CenturyGothic-Italic"/>
              </a:rPr>
              <a:t>tahun</a:t>
            </a:r>
            <a:r>
              <a:rPr lang="en-ID" sz="1800" b="0" i="1" u="none" strike="noStrike" baseline="0" dirty="0">
                <a:latin typeface="CenturyGothic-Italic"/>
              </a:rPr>
              <a:t> </a:t>
            </a:r>
            <a:r>
              <a:rPr lang="en-ID" sz="1800" b="0" i="1" u="none" strike="noStrike" baseline="0" dirty="0" err="1">
                <a:latin typeface="CenturyGothic-Italic"/>
              </a:rPr>
              <a:t>berikutnya</a:t>
            </a:r>
            <a:r>
              <a:rPr lang="en-ID" sz="1800" b="0" i="1" u="none" strike="noStrike" baseline="0" dirty="0">
                <a:latin typeface="CenturyGothic-Italic"/>
              </a:rPr>
              <a:t>.</a:t>
            </a:r>
          </a:p>
          <a:p>
            <a:pPr marL="0" indent="0" algn="l">
              <a:buNone/>
            </a:pPr>
            <a:r>
              <a:rPr lang="en-ID" sz="1800" b="0" i="1" u="none" strike="noStrike" baseline="0" dirty="0" err="1">
                <a:latin typeface="CenturyGothic-Italic"/>
              </a:rPr>
              <a:t>Contoh</a:t>
            </a:r>
            <a:r>
              <a:rPr lang="en-ID" sz="1800" b="0" i="1" u="none" strike="noStrike" baseline="0" dirty="0">
                <a:latin typeface="CenturyGothic-Italic"/>
              </a:rPr>
              <a:t> :</a:t>
            </a:r>
          </a:p>
          <a:p>
            <a:pPr algn="l"/>
            <a:r>
              <a:rPr lang="en-ID" sz="1800" b="0" i="1" u="none" strike="noStrike" baseline="0" dirty="0">
                <a:latin typeface="CenturyGothic-Italic"/>
              </a:rPr>
              <a:t>SKP </a:t>
            </a:r>
            <a:r>
              <a:rPr lang="en-ID" sz="1800" b="1" i="1" u="none" strike="noStrike" baseline="0" dirty="0" err="1">
                <a:latin typeface="CenturyGothic-BoldItalic"/>
              </a:rPr>
              <a:t>dikumpulkan</a:t>
            </a:r>
            <a:r>
              <a:rPr lang="en-ID" sz="1800" b="1" i="1" u="none" strike="noStrike" baseline="0" dirty="0">
                <a:latin typeface="CenturyGothic-BoldItalic"/>
              </a:rPr>
              <a:t> </a:t>
            </a:r>
            <a:r>
              <a:rPr lang="en-ID" sz="1800" b="0" i="1" u="none" strike="noStrike" baseline="0" dirty="0" err="1">
                <a:latin typeface="CenturyGothic-Italic"/>
              </a:rPr>
              <a:t>dalam</a:t>
            </a:r>
            <a:r>
              <a:rPr lang="en-ID" sz="1800" b="0" i="1" u="none" strike="noStrike" baseline="0" dirty="0">
                <a:latin typeface="CenturyGothic-Italic"/>
              </a:rPr>
              <a:t> </a:t>
            </a:r>
            <a:r>
              <a:rPr lang="en-ID" sz="1800" b="0" i="1" u="none" strike="noStrike" baseline="0" dirty="0" err="1">
                <a:latin typeface="CenturyGothic-Italic"/>
              </a:rPr>
              <a:t>rentang</a:t>
            </a:r>
            <a:r>
              <a:rPr lang="en-ID" sz="1800" b="0" i="1" u="none" strike="noStrike" baseline="0" dirty="0">
                <a:latin typeface="CenturyGothic-Italic"/>
              </a:rPr>
              <a:t> </a:t>
            </a:r>
            <a:r>
              <a:rPr lang="en-ID" sz="1800" b="1" i="1" u="none" strike="noStrike" baseline="0" dirty="0">
                <a:latin typeface="CenturyGothic-BoldItalic"/>
              </a:rPr>
              <a:t>18 </a:t>
            </a:r>
            <a:r>
              <a:rPr lang="de-DE" sz="1800" b="1" i="1" u="none" strike="noStrike" baseline="0" dirty="0">
                <a:latin typeface="CenturyGothic-BoldItalic"/>
              </a:rPr>
              <a:t>Des ’21 – 17 Des ‘26 untuk digunakan </a:t>
            </a:r>
            <a:r>
              <a:rPr lang="en-ID" sz="1800" b="0" i="1" u="none" strike="noStrike" baseline="0" dirty="0" err="1">
                <a:latin typeface="CenturyGothic-Italic"/>
              </a:rPr>
              <a:t>nanti</a:t>
            </a:r>
            <a:r>
              <a:rPr lang="en-ID" sz="1800" b="0" i="1" u="none" strike="noStrike" baseline="0" dirty="0">
                <a:latin typeface="CenturyGothic-Italic"/>
              </a:rPr>
              <a:t> </a:t>
            </a:r>
            <a:r>
              <a:rPr lang="en-ID" sz="1800" b="0" i="1" u="none" strike="noStrike" baseline="0" dirty="0" err="1">
                <a:latin typeface="CenturyGothic-Italic"/>
              </a:rPr>
              <a:t>perpanjangan</a:t>
            </a:r>
            <a:r>
              <a:rPr lang="en-ID" sz="1800" b="0" i="1" u="none" strike="noStrike" baseline="0" dirty="0">
                <a:latin typeface="CenturyGothic-Italic"/>
              </a:rPr>
              <a:t>/</a:t>
            </a:r>
            <a:r>
              <a:rPr lang="en-ID" sz="1800" b="0" i="1" u="none" strike="noStrike" baseline="0" dirty="0" err="1">
                <a:latin typeface="CenturyGothic-Italic"/>
              </a:rPr>
              <a:t>perizinan</a:t>
            </a:r>
            <a:r>
              <a:rPr lang="en-ID" sz="1800" b="0" i="1" u="none" strike="noStrike" baseline="0" dirty="0">
                <a:latin typeface="CenturyGothic-Italic"/>
              </a:rPr>
              <a:t> pada </a:t>
            </a:r>
            <a:r>
              <a:rPr lang="fr-FR" sz="1800" b="1" i="1" u="none" strike="noStrike" baseline="0" dirty="0">
                <a:latin typeface="CenturyGothic-BoldItalic"/>
              </a:rPr>
              <a:t>periode 18 Des ‘26 – 17 Des ‘31</a:t>
            </a:r>
            <a:endParaRPr lang="en-ID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08F762BB-183D-AD7A-AF6F-B357AA71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70" y="0"/>
            <a:ext cx="7745220" cy="6858000"/>
          </a:xfrm>
          <a:prstGeom prst="rect">
            <a:avLst/>
          </a:prstGeom>
        </p:spPr>
      </p:pic>
      <p:sp>
        <p:nvSpPr>
          <p:cNvPr id="10" name="Panah: Kanan 9">
            <a:extLst>
              <a:ext uri="{FF2B5EF4-FFF2-40B4-BE49-F238E27FC236}">
                <a16:creationId xmlns:a16="http://schemas.microsoft.com/office/drawing/2014/main" id="{E35244DF-A8EF-4697-2A9B-7232AD82846E}"/>
              </a:ext>
            </a:extLst>
          </p:cNvPr>
          <p:cNvSpPr/>
          <p:nvPr/>
        </p:nvSpPr>
        <p:spPr>
          <a:xfrm>
            <a:off x="1597192" y="2133632"/>
            <a:ext cx="2842728" cy="9245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1431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96C0D43-450A-91CA-229C-378AF917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B7AEA4A-2BE7-A62F-2412-FA0699E6A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D0E52931-68AC-9332-FFE2-C51DDD40A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00" y="444451"/>
            <a:ext cx="10947207" cy="62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90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353F3DC-7BA8-D6BE-70F6-7ABAE90A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SINKRONISASI DATA SKP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30EDDC9-58AD-5B81-5728-D3AC60B2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031448" cy="367830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data SKP yang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di </a:t>
            </a:r>
            <a:r>
              <a:rPr lang="en-US" dirty="0" err="1"/>
              <a:t>platran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</a:t>
            </a:r>
            <a:r>
              <a:rPr lang="en-US" dirty="0" err="1"/>
              <a:t>silahkan</a:t>
            </a:r>
            <a:r>
              <a:rPr lang="en-US" dirty="0"/>
              <a:t> </a:t>
            </a:r>
            <a:r>
              <a:rPr lang="en-US" dirty="0" err="1"/>
              <a:t>klik</a:t>
            </a:r>
            <a:r>
              <a:rPr lang="en-US" dirty="0"/>
              <a:t> SINKRONISASI DATA SKP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E508BDB8-B831-42E6-0EAC-2F60C436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128" y="0"/>
            <a:ext cx="7099183" cy="6858000"/>
          </a:xfrm>
          <a:prstGeom prst="rect">
            <a:avLst/>
          </a:prstGeom>
        </p:spPr>
      </p:pic>
      <p:sp>
        <p:nvSpPr>
          <p:cNvPr id="6" name="Panah: Kanan 5">
            <a:extLst>
              <a:ext uri="{FF2B5EF4-FFF2-40B4-BE49-F238E27FC236}">
                <a16:creationId xmlns:a16="http://schemas.microsoft.com/office/drawing/2014/main" id="{110B6671-56BD-F923-8814-8E0ACA8A65D0}"/>
              </a:ext>
            </a:extLst>
          </p:cNvPr>
          <p:cNvSpPr/>
          <p:nvPr/>
        </p:nvSpPr>
        <p:spPr>
          <a:xfrm>
            <a:off x="1696721" y="3512747"/>
            <a:ext cx="5831840" cy="1013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523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40C3F02-0883-64D8-DC28-9255CFF9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376888" cy="10138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C4862D8F-1F33-2DB0-5723-2087AF3BB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4458167" cy="4230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Contoh</a:t>
            </a:r>
            <a:r>
              <a:rPr lang="en-US" sz="3600" dirty="0"/>
              <a:t> Detail </a:t>
            </a:r>
            <a:r>
              <a:rPr lang="en-US" sz="3600" dirty="0" err="1"/>
              <a:t>Kegiatan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/>
              <a:t>Plataran</a:t>
            </a:r>
            <a:r>
              <a:rPr lang="en-US" sz="3600" dirty="0"/>
              <a:t> Sehat yang </a:t>
            </a:r>
            <a:r>
              <a:rPr lang="en-US" sz="3600" dirty="0" err="1"/>
              <a:t>sudah</a:t>
            </a:r>
            <a:r>
              <a:rPr lang="en-US" sz="3600" dirty="0"/>
              <a:t> </a:t>
            </a:r>
            <a:r>
              <a:rPr lang="en-US" sz="3600" dirty="0" err="1"/>
              <a:t>tercatat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SKP Platform</a:t>
            </a:r>
            <a:endParaRPr lang="en-ID" sz="36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D862B25B-708D-1970-EC8F-EB1B4424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0" y="208700"/>
            <a:ext cx="6859951" cy="66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55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66AF1808-EE3C-F0D9-5CE8-5BB8D614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311608" cy="456084"/>
          </a:xfrm>
        </p:spPr>
        <p:txBody>
          <a:bodyPr>
            <a:normAutofit fontScale="90000"/>
          </a:bodyPr>
          <a:lstStyle/>
          <a:p>
            <a:r>
              <a:rPr lang="en-US" dirty="0"/>
              <a:t>INPUT KEGIATAN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47AF251-4CDB-699B-1B29-9B34C8555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DC18C88-DE39-576E-FC31-864B6B3EC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15" y="1203090"/>
            <a:ext cx="10198568" cy="56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4374C31-7FA6-D6C7-C4E5-5DBCF89C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F35EE020-EFA4-EB73-4394-D71E211AD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EE77E2AB-D1B5-DECE-4797-C3DA1C86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471746"/>
            <a:ext cx="10607039" cy="59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53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9ED4673-C034-6464-510A-30DA1F46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SKP DOKTER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36B33BA-38F8-ADA7-95D0-27318D383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32" y="1915220"/>
            <a:ext cx="4448008" cy="46278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n-NO" dirty="0"/>
              <a:t>Dokter yang melakukan update data setelah 29 Februari di Sistem Informasi Profesi maka tidak akan terdata di database Kemenkes :</a:t>
            </a:r>
          </a:p>
          <a:p>
            <a:r>
              <a:rPr lang="en-ID" dirty="0"/>
              <a:t>Dokter, Dokter Gigi, dan </a:t>
            </a:r>
            <a:r>
              <a:rPr lang="en-ID" dirty="0" err="1"/>
              <a:t>Bidan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mengupdate</a:t>
            </a:r>
            <a:r>
              <a:rPr lang="en-ID" dirty="0"/>
              <a:t> data </a:t>
            </a:r>
            <a:r>
              <a:rPr lang="en-ID" dirty="0" err="1"/>
              <a:t>capaian</a:t>
            </a:r>
            <a:r>
              <a:rPr lang="en-ID" dirty="0"/>
              <a:t> </a:t>
            </a:r>
            <a:r>
              <a:rPr lang="en-ID" dirty="0" err="1"/>
              <a:t>SKPnya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di SKP platform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mentautkan</a:t>
            </a:r>
            <a:r>
              <a:rPr lang="en-ID" dirty="0"/>
              <a:t> data </a:t>
            </a:r>
            <a:r>
              <a:rPr lang="en-ID" dirty="0" err="1"/>
              <a:t>melalui</a:t>
            </a:r>
            <a:r>
              <a:rPr lang="en-ID" dirty="0"/>
              <a:t> Satu Sehat SDMK</a:t>
            </a:r>
          </a:p>
          <a:p>
            <a:pPr marL="0" indent="0">
              <a:buNone/>
            </a:pPr>
            <a:r>
              <a:rPr lang="sv-SE" dirty="0"/>
              <a:t>Bagi Dokter yang belum bisa mentautkan akunnya di Satu Sehat SDMK :</a:t>
            </a:r>
            <a:endParaRPr lang="en-ID" dirty="0"/>
          </a:p>
          <a:p>
            <a:r>
              <a:rPr lang="en-ID" dirty="0" err="1"/>
              <a:t>Menyampaikan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</a:t>
            </a:r>
            <a:r>
              <a:rPr lang="en-ID" dirty="0" err="1"/>
              <a:t>Kecukupan</a:t>
            </a:r>
            <a:r>
              <a:rPr lang="en-ID" dirty="0"/>
              <a:t> SKP </a:t>
            </a:r>
            <a:r>
              <a:rPr lang="en-ID" dirty="0" err="1"/>
              <a:t>nya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form yang </a:t>
            </a:r>
            <a:r>
              <a:rPr lang="en-ID" dirty="0" err="1"/>
              <a:t>tersedia</a:t>
            </a:r>
            <a:r>
              <a:rPr lang="en-ID" dirty="0"/>
              <a:t> di </a:t>
            </a:r>
            <a:r>
              <a:rPr lang="en-ID" b="1" dirty="0">
                <a:solidFill>
                  <a:srgbClr val="00B0F0"/>
                </a:solidFill>
              </a:rPr>
              <a:t>skp.kemkes.go.id</a:t>
            </a:r>
          </a:p>
          <a:p>
            <a:r>
              <a:rPr lang="en-ID" dirty="0"/>
              <a:t>Bukti </a:t>
            </a:r>
            <a:r>
              <a:rPr lang="en-ID" dirty="0" err="1"/>
              <a:t>Kecukupan</a:t>
            </a:r>
            <a:r>
              <a:rPr lang="en-ID" dirty="0"/>
              <a:t> yang </a:t>
            </a:r>
            <a:r>
              <a:rPr lang="en-ID" dirty="0" err="1"/>
              <a:t>dilampirkan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ketentuan</a:t>
            </a:r>
            <a:r>
              <a:rPr lang="en-ID" dirty="0"/>
              <a:t> yang </a:t>
            </a:r>
            <a:r>
              <a:rPr lang="en-ID" dirty="0" err="1"/>
              <a:t>disampaikan</a:t>
            </a:r>
            <a:r>
              <a:rPr lang="en-ID" dirty="0"/>
              <a:t> pada web </a:t>
            </a:r>
            <a:r>
              <a:rPr lang="en-ID" dirty="0" err="1"/>
              <a:t>tersebut</a:t>
            </a:r>
            <a:r>
              <a:rPr lang="en-ID" dirty="0"/>
              <a:t>.</a:t>
            </a: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B62A6045-06D0-23B2-B352-25B4DB85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2004090"/>
            <a:ext cx="722488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00EC911-1B5E-F06C-7717-BB9C3C53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Hal-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dilakukan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EB326D21-B703-00C4-5227-36A5AE81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503367" cy="3678303"/>
          </a:xfrm>
        </p:spPr>
        <p:txBody>
          <a:bodyPr>
            <a:normAutofit/>
          </a:bodyPr>
          <a:lstStyle/>
          <a:p>
            <a:r>
              <a:rPr lang="en-US" sz="2000" dirty="0" err="1"/>
              <a:t>Mengaktivasi</a:t>
            </a:r>
            <a:r>
              <a:rPr lang="en-US" sz="2000" dirty="0"/>
              <a:t> SATU SEHAT SDMK KESEHATAN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laman</a:t>
            </a:r>
            <a:r>
              <a:rPr lang="en-US" sz="2000" dirty="0"/>
              <a:t> :</a:t>
            </a:r>
          </a:p>
          <a:p>
            <a:pPr lvl="1"/>
            <a:r>
              <a:rPr lang="en-ID" sz="2000" dirty="0">
                <a:hlinkClick r:id="rId2"/>
              </a:rPr>
              <a:t>https://satusehat.kemkes.go.id/sdmk/login</a:t>
            </a:r>
            <a:endParaRPr lang="en-US" sz="2000" dirty="0"/>
          </a:p>
          <a:p>
            <a:pPr lvl="1"/>
            <a:r>
              <a:rPr lang="en-US" sz="2000" dirty="0"/>
              <a:t>Pilih Belum punya </a:t>
            </a:r>
            <a:r>
              <a:rPr lang="en-US" sz="2000" dirty="0" err="1"/>
              <a:t>akun</a:t>
            </a:r>
            <a:r>
              <a:rPr lang="en-US" sz="2000" dirty="0"/>
              <a:t>? Daftar</a:t>
            </a:r>
          </a:p>
          <a:p>
            <a:pPr lvl="1"/>
            <a:r>
              <a:rPr lang="en-US" sz="2000" dirty="0"/>
              <a:t>Isi data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lengkap</a:t>
            </a:r>
            <a:r>
              <a:rPr lang="en-US" sz="2000" dirty="0"/>
              <a:t> </a:t>
            </a:r>
            <a:r>
              <a:rPr lang="en-US" sz="2000" dirty="0" err="1"/>
              <a:t>termasuk</a:t>
            </a:r>
            <a:r>
              <a:rPr lang="en-US" sz="2000" dirty="0"/>
              <a:t> </a:t>
            </a:r>
            <a:r>
              <a:rPr lang="en-US" sz="2000" dirty="0" err="1"/>
              <a:t>mengisikan</a:t>
            </a:r>
            <a:r>
              <a:rPr lang="en-US" sz="2000" dirty="0"/>
              <a:t> email </a:t>
            </a:r>
            <a:r>
              <a:rPr lang="en-US" sz="2000" dirty="0" err="1"/>
              <a:t>aktif</a:t>
            </a:r>
            <a:r>
              <a:rPr lang="en-US" sz="2000" dirty="0"/>
              <a:t> (</a:t>
            </a:r>
            <a:r>
              <a:rPr lang="en-US" sz="2000" dirty="0" err="1"/>
              <a:t>sebaiknya</a:t>
            </a:r>
            <a:r>
              <a:rPr lang="en-US" sz="2000" dirty="0"/>
              <a:t> email </a:t>
            </a:r>
            <a:r>
              <a:rPr lang="en-US" sz="2000" dirty="0" err="1"/>
              <a:t>pribadi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Buat</a:t>
            </a:r>
            <a:r>
              <a:rPr lang="en-US" sz="2000" dirty="0"/>
              <a:t> kata </a:t>
            </a:r>
            <a:r>
              <a:rPr lang="en-US" sz="2000" dirty="0" err="1"/>
              <a:t>sandi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Tunggu</a:t>
            </a:r>
            <a:r>
              <a:rPr lang="en-US" sz="2000" dirty="0"/>
              <a:t> email </a:t>
            </a:r>
            <a:r>
              <a:rPr lang="en-US" sz="2000" dirty="0" err="1"/>
              <a:t>aktivasi</a:t>
            </a:r>
            <a:r>
              <a:rPr lang="en-US" sz="2000" dirty="0"/>
              <a:t> </a:t>
            </a:r>
            <a:r>
              <a:rPr lang="en-US" sz="2000" dirty="0" err="1"/>
              <a:t>masuk</a:t>
            </a:r>
            <a:r>
              <a:rPr lang="en-US" sz="2000" dirty="0"/>
              <a:t> (</a:t>
            </a:r>
            <a:r>
              <a:rPr lang="en-US" sz="2000" dirty="0" err="1"/>
              <a:t>cek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update </a:t>
            </a:r>
            <a:r>
              <a:rPr lang="en-US" sz="2000" dirty="0" err="1"/>
              <a:t>atau</a:t>
            </a:r>
            <a:r>
              <a:rPr lang="en-US" sz="2000" dirty="0"/>
              <a:t> spam </a:t>
            </a:r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muncul</a:t>
            </a:r>
            <a:r>
              <a:rPr lang="en-US" sz="2000" dirty="0"/>
              <a:t> di inbox </a:t>
            </a:r>
            <a:r>
              <a:rPr lang="en-US" sz="2000" dirty="0" err="1"/>
              <a:t>utama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Tekan</a:t>
            </a:r>
            <a:r>
              <a:rPr lang="en-US" sz="2000" dirty="0"/>
              <a:t> </a:t>
            </a:r>
            <a:r>
              <a:rPr lang="en-US" sz="2000" dirty="0" err="1"/>
              <a:t>aktivasi</a:t>
            </a:r>
            <a:r>
              <a:rPr lang="en-US" sz="2000" dirty="0"/>
              <a:t> pada email </a:t>
            </a:r>
            <a:r>
              <a:rPr lang="en-US" sz="2000" dirty="0" err="1"/>
              <a:t>masuk</a:t>
            </a:r>
            <a:r>
              <a:rPr lang="en-US" sz="2000" dirty="0"/>
              <a:t> </a:t>
            </a:r>
            <a:r>
              <a:rPr lang="en-US" sz="2000" dirty="0" err="1"/>
              <a:t>kemudian</a:t>
            </a:r>
            <a:r>
              <a:rPr lang="en-US" sz="2000" dirty="0"/>
              <a:t> </a:t>
            </a:r>
            <a:r>
              <a:rPr lang="en-US" sz="2000" dirty="0" err="1"/>
              <a:t>buka</a:t>
            </a:r>
            <a:r>
              <a:rPr lang="en-US" sz="2000" dirty="0"/>
              <a:t> </a:t>
            </a:r>
            <a:r>
              <a:rPr lang="en-US" sz="2000" dirty="0" err="1"/>
              <a:t>akun</a:t>
            </a:r>
            <a:r>
              <a:rPr lang="en-US" sz="2000" dirty="0"/>
              <a:t> SATU SEHAT SDMK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57560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A96887C-B939-FD01-AFCE-DA26A71B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D9A48D4-B7A8-DE6C-25D0-B92CCFB5D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385484D-3746-E822-BB17-15523874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63"/>
            <a:ext cx="12192000" cy="67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56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D88BD36-5FC6-820B-4933-0BCC90F74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33BC7B3-2670-5B3D-D020-5129D76BD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TERIMA KASIH</a:t>
            </a:r>
            <a:br>
              <a:rPr lang="en-US" sz="3600" dirty="0"/>
            </a:br>
            <a:r>
              <a:rPr lang="en-US" sz="3600" dirty="0"/>
              <a:t>SEMOGA BERMANFAAT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083209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365A925-84C4-FDF8-6756-D496DA1EF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70F70078-C158-EFC1-F286-58D4F9FA8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24B4088A-4C97-6820-6797-09403B39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702156"/>
            <a:ext cx="10657840" cy="5999447"/>
          </a:xfrm>
          <a:prstGeom prst="rect">
            <a:avLst/>
          </a:prstGeom>
        </p:spPr>
      </p:pic>
      <p:sp>
        <p:nvSpPr>
          <p:cNvPr id="5" name="Panah: Kiri 4">
            <a:extLst>
              <a:ext uri="{FF2B5EF4-FFF2-40B4-BE49-F238E27FC236}">
                <a16:creationId xmlns:a16="http://schemas.microsoft.com/office/drawing/2014/main" id="{E4998525-D514-49DB-0A1F-E8E523D4E8A1}"/>
              </a:ext>
            </a:extLst>
          </p:cNvPr>
          <p:cNvSpPr/>
          <p:nvPr/>
        </p:nvSpPr>
        <p:spPr>
          <a:xfrm>
            <a:off x="7608804" y="4782924"/>
            <a:ext cx="2835676" cy="12965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Pilih Daftar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punya </a:t>
            </a:r>
            <a:r>
              <a:rPr lang="en-US" dirty="0" err="1"/>
              <a:t>akun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5994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55D71EE-7F7F-C17F-C027-B839B34E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Daftar Akun SATU </a:t>
            </a:r>
            <a:r>
              <a:rPr lang="en-US" dirty="0" err="1"/>
              <a:t>sehat</a:t>
            </a:r>
            <a:r>
              <a:rPr lang="en-US" dirty="0"/>
              <a:t> SDMK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4629C6DF-46B1-054C-148D-04CAC7924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80F30317-E364-29A9-96C6-BA9BD85E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881106"/>
            <a:ext cx="5086444" cy="4682254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8C29E846-9240-7C2D-46E6-68A91796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32950"/>
            <a:ext cx="5222853" cy="4978566"/>
          </a:xfrm>
          <a:prstGeom prst="rect">
            <a:avLst/>
          </a:prstGeom>
        </p:spPr>
      </p:pic>
      <p:sp>
        <p:nvSpPr>
          <p:cNvPr id="10" name="Kotak Teks 9">
            <a:extLst>
              <a:ext uri="{FF2B5EF4-FFF2-40B4-BE49-F238E27FC236}">
                <a16:creationId xmlns:a16="http://schemas.microsoft.com/office/drawing/2014/main" id="{FB459483-E3A1-659E-FBE4-8C17DEC8D244}"/>
              </a:ext>
            </a:extLst>
          </p:cNvPr>
          <p:cNvSpPr txBox="1"/>
          <p:nvPr/>
        </p:nvSpPr>
        <p:spPr>
          <a:xfrm>
            <a:off x="2661920" y="2773680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digit NIK </a:t>
            </a:r>
            <a:r>
              <a:rPr lang="en-US" dirty="0" err="1"/>
              <a:t>sesuai</a:t>
            </a:r>
            <a:r>
              <a:rPr lang="en-US" dirty="0"/>
              <a:t> KTP</a:t>
            </a:r>
            <a:endParaRPr lang="en-ID" dirty="0"/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id="{844AFAF1-C3F2-DF34-4DF3-2900980795D9}"/>
              </a:ext>
            </a:extLst>
          </p:cNvPr>
          <p:cNvSpPr txBox="1"/>
          <p:nvPr/>
        </p:nvSpPr>
        <p:spPr>
          <a:xfrm>
            <a:off x="1960060" y="3429000"/>
            <a:ext cx="3921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NAMA </a:t>
            </a:r>
            <a:r>
              <a:rPr lang="en-US" sz="1600" dirty="0" err="1"/>
              <a:t>sesuai</a:t>
            </a:r>
            <a:r>
              <a:rPr lang="en-US" sz="1600" dirty="0"/>
              <a:t> KTP </a:t>
            </a:r>
            <a:br>
              <a:rPr lang="en-US" sz="1600" dirty="0"/>
            </a:br>
            <a:r>
              <a:rPr lang="en-US" sz="1600" dirty="0" err="1"/>
              <a:t>termasuk</a:t>
            </a:r>
            <a:r>
              <a:rPr lang="en-US" sz="1600" dirty="0"/>
              <a:t> </a:t>
            </a:r>
            <a:r>
              <a:rPr lang="en-US" sz="1600" dirty="0" err="1"/>
              <a:t>apabila</a:t>
            </a:r>
            <a:r>
              <a:rPr lang="en-US" sz="1600" dirty="0"/>
              <a:t> pada KTP </a:t>
            </a:r>
            <a:r>
              <a:rPr lang="en-US" sz="1600" dirty="0" err="1"/>
              <a:t>terdapat</a:t>
            </a:r>
            <a:r>
              <a:rPr lang="en-US" sz="1600" dirty="0"/>
              <a:t> </a:t>
            </a:r>
            <a:r>
              <a:rPr lang="en-US" sz="1600" dirty="0" err="1"/>
              <a:t>gelar</a:t>
            </a:r>
            <a:r>
              <a:rPr lang="en-US" sz="1600" dirty="0"/>
              <a:t> </a:t>
            </a:r>
            <a:r>
              <a:rPr lang="en-US" sz="1600" dirty="0" err="1"/>
              <a:t>lengkap</a:t>
            </a:r>
            <a:r>
              <a:rPr lang="en-US" sz="1600" dirty="0"/>
              <a:t> </a:t>
            </a:r>
            <a:r>
              <a:rPr lang="en-US" sz="1600" dirty="0" err="1"/>
              <a:t>perhatikan</a:t>
            </a:r>
            <a:r>
              <a:rPr lang="en-US" sz="1600" dirty="0"/>
              <a:t> </a:t>
            </a:r>
            <a:r>
              <a:rPr lang="en-US" sz="1600" dirty="0" err="1"/>
              <a:t>spasi</a:t>
            </a:r>
            <a:r>
              <a:rPr lang="en-US" sz="1600" dirty="0"/>
              <a:t> dan </a:t>
            </a:r>
            <a:r>
              <a:rPr lang="en-US" sz="1600" dirty="0" err="1"/>
              <a:t>tanda</a:t>
            </a:r>
            <a:r>
              <a:rPr lang="en-US" sz="1600" dirty="0"/>
              <a:t> </a:t>
            </a:r>
            <a:r>
              <a:rPr lang="en-US" sz="1600" dirty="0" err="1"/>
              <a:t>baca</a:t>
            </a:r>
            <a:endParaRPr lang="en-ID" sz="1600" dirty="0"/>
          </a:p>
        </p:txBody>
      </p:sp>
      <p:sp>
        <p:nvSpPr>
          <p:cNvPr id="14" name="Kotak Teks 13">
            <a:extLst>
              <a:ext uri="{FF2B5EF4-FFF2-40B4-BE49-F238E27FC236}">
                <a16:creationId xmlns:a16="http://schemas.microsoft.com/office/drawing/2014/main" id="{E38FA9CB-F915-3B95-32C0-F2E7B750EBA5}"/>
              </a:ext>
            </a:extLst>
          </p:cNvPr>
          <p:cNvSpPr txBox="1"/>
          <p:nvPr/>
        </p:nvSpPr>
        <p:spPr>
          <a:xfrm>
            <a:off x="387044" y="6342184"/>
            <a:ext cx="549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Alamat email </a:t>
            </a:r>
            <a:r>
              <a:rPr lang="en-US" dirty="0" err="1"/>
              <a:t>pribadi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dan </a:t>
            </a:r>
            <a:r>
              <a:rPr lang="en-US" dirty="0" err="1"/>
              <a:t>dapat</a:t>
            </a:r>
            <a:r>
              <a:rPr lang="en-US" dirty="0"/>
              <a:t> “</a:t>
            </a:r>
            <a:r>
              <a:rPr lang="en-US" dirty="0" err="1"/>
              <a:t>diakses</a:t>
            </a:r>
            <a:r>
              <a:rPr lang="en-US" dirty="0"/>
              <a:t>”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5049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A745821-553A-D619-F153-F3D6087B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1054162-DFC7-3910-F25B-875A7E22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619208" cy="3678303"/>
          </a:xfrm>
        </p:spPr>
        <p:txBody>
          <a:bodyPr/>
          <a:lstStyle/>
          <a:p>
            <a:r>
              <a:rPr lang="en-US" dirty="0" err="1"/>
              <a:t>Apabila</a:t>
            </a:r>
            <a:r>
              <a:rPr lang="en-US" dirty="0"/>
              <a:t> data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pop up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:</a:t>
            </a:r>
          </a:p>
          <a:p>
            <a:pPr lvl="1"/>
            <a:r>
              <a:rPr lang="en-US" dirty="0"/>
              <a:t>Checklist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memastikan</a:t>
            </a:r>
            <a:r>
              <a:rPr lang="en-US" dirty="0"/>
              <a:t> dan </a:t>
            </a:r>
            <a:r>
              <a:rPr lang="en-US" dirty="0" err="1"/>
              <a:t>menyetujui</a:t>
            </a:r>
            <a:r>
              <a:rPr lang="en-US" dirty="0"/>
              <a:t> data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benar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mendaftar</a:t>
            </a:r>
            <a:r>
              <a:rPr lang="en-US" dirty="0"/>
              <a:t> </a:t>
            </a:r>
            <a:r>
              <a:rPr lang="en-US" dirty="0" err="1"/>
              <a:t>akun</a:t>
            </a:r>
            <a:r>
              <a:rPr lang="en-US" dirty="0"/>
              <a:t> SATU SEHAT SDMK</a:t>
            </a:r>
          </a:p>
          <a:p>
            <a:pPr lvl="1"/>
            <a:r>
              <a:rPr lang="en-US" dirty="0"/>
              <a:t>Pilih </a:t>
            </a:r>
            <a:r>
              <a:rPr lang="en-US" dirty="0" err="1"/>
              <a:t>Konfirmasi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bewarna</a:t>
            </a:r>
            <a:r>
              <a:rPr lang="en-US" dirty="0"/>
              <a:t> </a:t>
            </a:r>
            <a:r>
              <a:rPr lang="en-US" dirty="0" err="1"/>
              <a:t>hijau</a:t>
            </a:r>
            <a:endParaRPr lang="en-US" dirty="0"/>
          </a:p>
          <a:p>
            <a:endParaRPr lang="en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BC212396-819B-5527-3760-E727A7662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20" y="1996440"/>
            <a:ext cx="8067040" cy="4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88FEEF9-2979-6102-E92A-6FA17F33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Aktivasi</a:t>
            </a:r>
            <a:r>
              <a:rPr lang="en-US" dirty="0"/>
              <a:t> Akun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EB307AEA-68CF-F0BB-0804-746919C3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497287" cy="3678303"/>
          </a:xfrm>
        </p:spPr>
        <p:txBody>
          <a:bodyPr/>
          <a:lstStyle/>
          <a:p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tautan</a:t>
            </a:r>
            <a:r>
              <a:rPr lang="en-US" dirty="0"/>
              <a:t> </a:t>
            </a:r>
            <a:r>
              <a:rPr lang="en-US" dirty="0" err="1"/>
              <a:t>aktivasi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dikirim</a:t>
            </a:r>
            <a:r>
              <a:rPr lang="en-US" dirty="0"/>
              <a:t> via email</a:t>
            </a:r>
          </a:p>
          <a:p>
            <a:r>
              <a:rPr lang="en-US" dirty="0"/>
              <a:t>Cek email (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inbox </a:t>
            </a:r>
            <a:r>
              <a:rPr lang="en-US" dirty="0" err="1"/>
              <a:t>cek</a:t>
            </a:r>
            <a:r>
              <a:rPr lang="en-US" dirty="0"/>
              <a:t> di spam) dan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aktivasi</a:t>
            </a:r>
            <a:endParaRPr lang="en-ID" dirty="0"/>
          </a:p>
        </p:txBody>
      </p:sp>
      <p:pic>
        <p:nvPicPr>
          <p:cNvPr id="11" name="Gambar 10">
            <a:extLst>
              <a:ext uri="{FF2B5EF4-FFF2-40B4-BE49-F238E27FC236}">
                <a16:creationId xmlns:a16="http://schemas.microsoft.com/office/drawing/2014/main" id="{5B64A2F4-7166-EDC2-4FF2-511387C8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17" y="0"/>
            <a:ext cx="5362223" cy="3016251"/>
          </a:xfrm>
          <a:prstGeom prst="rect">
            <a:avLst/>
          </a:prstGeom>
        </p:spPr>
      </p:pic>
      <p:pic>
        <p:nvPicPr>
          <p:cNvPr id="12" name="Gambar 11">
            <a:extLst>
              <a:ext uri="{FF2B5EF4-FFF2-40B4-BE49-F238E27FC236}">
                <a16:creationId xmlns:a16="http://schemas.microsoft.com/office/drawing/2014/main" id="{1A14F40A-D295-E508-ED8B-80654A26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033" y="3016251"/>
            <a:ext cx="6785967" cy="38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>
            <a:extLst>
              <a:ext uri="{FF2B5EF4-FFF2-40B4-BE49-F238E27FC236}">
                <a16:creationId xmlns:a16="http://schemas.microsoft.com/office/drawing/2014/main" id="{A1869901-A1B1-9592-E3B5-AC5C4B3D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80"/>
            <a:ext cx="12192000" cy="6858000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158611D6-E3E9-1BE4-032E-4A883C163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32" y="2961380"/>
            <a:ext cx="11029616" cy="1013800"/>
          </a:xfrm>
        </p:spPr>
        <p:txBody>
          <a:bodyPr/>
          <a:lstStyle/>
          <a:p>
            <a:r>
              <a:rPr lang="en-US" dirty="0"/>
              <a:t>2. login SATU SEHAT SDMK</a:t>
            </a:r>
            <a:endParaRPr lang="en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EE3730F6-79D1-9CBB-6C8A-6279CE2FD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5952"/>
            <a:ext cx="7122160" cy="2367280"/>
          </a:xfrm>
        </p:spPr>
        <p:txBody>
          <a:bodyPr>
            <a:noAutofit/>
          </a:bodyPr>
          <a:lstStyle/>
          <a:p>
            <a:pPr marL="324000" lvl="1" indent="0">
              <a:buNone/>
            </a:pPr>
            <a:r>
              <a:rPr lang="en-US" dirty="0" err="1"/>
              <a:t>Catatan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login </a:t>
            </a:r>
            <a:r>
              <a:rPr lang="en-US" dirty="0" err="1"/>
              <a:t>siapkan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/ data </a:t>
            </a:r>
            <a:r>
              <a:rPr lang="en-US" dirty="0" err="1"/>
              <a:t>berikut</a:t>
            </a:r>
            <a:r>
              <a:rPr lang="en-US" dirty="0"/>
              <a:t>:</a:t>
            </a:r>
          </a:p>
          <a:p>
            <a:pPr lvl="2"/>
            <a:r>
              <a:rPr lang="en-US" sz="1600" dirty="0"/>
              <a:t>KTP</a:t>
            </a:r>
          </a:p>
          <a:p>
            <a:pPr lvl="2"/>
            <a:r>
              <a:rPr lang="en-US" sz="1600" dirty="0"/>
              <a:t>STR </a:t>
            </a:r>
            <a:r>
              <a:rPr lang="en-US" sz="1600" dirty="0" err="1"/>
              <a:t>terakhir</a:t>
            </a:r>
            <a:endParaRPr lang="en-US" sz="1600" dirty="0"/>
          </a:p>
          <a:p>
            <a:pPr lvl="2"/>
            <a:r>
              <a:rPr lang="en-US" sz="1600" dirty="0"/>
              <a:t>NPWP</a:t>
            </a:r>
          </a:p>
          <a:p>
            <a:pPr lvl="2"/>
            <a:r>
              <a:rPr lang="en-US" sz="1600" dirty="0"/>
              <a:t>No BPJS,</a:t>
            </a:r>
          </a:p>
          <a:p>
            <a:pPr lvl="2"/>
            <a:r>
              <a:rPr lang="en-US" sz="1600" dirty="0"/>
              <a:t>SIP yang </a:t>
            </a:r>
            <a:r>
              <a:rPr lang="en-US" sz="1600" dirty="0" err="1"/>
              <a:t>masih</a:t>
            </a:r>
            <a:r>
              <a:rPr lang="en-US" sz="1600" dirty="0"/>
              <a:t> </a:t>
            </a:r>
            <a:r>
              <a:rPr lang="en-US" sz="1600" dirty="0" err="1"/>
              <a:t>aktif</a:t>
            </a:r>
            <a:endParaRPr lang="en-US" sz="1600" dirty="0"/>
          </a:p>
          <a:p>
            <a:pPr lvl="2"/>
            <a:r>
              <a:rPr lang="en-US" sz="1600" dirty="0" err="1"/>
              <a:t>Kontak</a:t>
            </a:r>
            <a:r>
              <a:rPr lang="en-US" sz="1600" dirty="0"/>
              <a:t> </a:t>
            </a:r>
            <a:r>
              <a:rPr lang="en-US" sz="1600" dirty="0" err="1"/>
              <a:t>darurat</a:t>
            </a:r>
            <a:endParaRPr lang="en-ID" sz="1600" dirty="0"/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32217BAB-E56B-072B-ECCF-3F849699B867}"/>
              </a:ext>
            </a:extLst>
          </p:cNvPr>
          <p:cNvSpPr txBox="1"/>
          <p:nvPr/>
        </p:nvSpPr>
        <p:spPr>
          <a:xfrm>
            <a:off x="6695440" y="2943435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Masukkan Alamat email yang </a:t>
            </a:r>
            <a:r>
              <a:rPr lang="en-US" dirty="0" err="1"/>
              <a:t>didaftarkan</a:t>
            </a:r>
            <a:endParaRPr lang="en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B355FF7E-DC3E-9716-F586-01E2E790F79A}"/>
              </a:ext>
            </a:extLst>
          </p:cNvPr>
          <p:cNvSpPr txBox="1"/>
          <p:nvPr/>
        </p:nvSpPr>
        <p:spPr>
          <a:xfrm>
            <a:off x="6695440" y="3896620"/>
            <a:ext cx="270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Password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mendaftar</a:t>
            </a:r>
            <a:endParaRPr lang="en-ID" dirty="0"/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id="{E376ADE1-6FE3-8CE7-DD92-1DD980BFC2A6}"/>
              </a:ext>
            </a:extLst>
          </p:cNvPr>
          <p:cNvSpPr txBox="1"/>
          <p:nvPr/>
        </p:nvSpPr>
        <p:spPr>
          <a:xfrm>
            <a:off x="6830604" y="4865046"/>
            <a:ext cx="271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Input </a:t>
            </a:r>
            <a:r>
              <a:rPr lang="en-US" dirty="0" err="1"/>
              <a:t>angka</a:t>
            </a:r>
            <a:r>
              <a:rPr lang="en-US" dirty="0"/>
              <a:t> pada captcha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5244857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">
  <a:themeElements>
    <a:clrScheme name="Hijau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</Template>
  <TotalTime>1404</TotalTime>
  <Words>1417</Words>
  <Application>Microsoft Office PowerPoint</Application>
  <PresentationFormat>Layar Lebar</PresentationFormat>
  <Paragraphs>188</Paragraphs>
  <Slides>41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10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41</vt:i4>
      </vt:variant>
    </vt:vector>
  </HeadingPairs>
  <TitlesOfParts>
    <vt:vector size="52" baseType="lpstr">
      <vt:lpstr>__Manrope_d79117</vt:lpstr>
      <vt:lpstr>Aptos</vt:lpstr>
      <vt:lpstr>Arial</vt:lpstr>
      <vt:lpstr>CenturyGothic</vt:lpstr>
      <vt:lpstr>CenturyGothic-Bold</vt:lpstr>
      <vt:lpstr>CenturyGothic-BoldItalic</vt:lpstr>
      <vt:lpstr>CenturyGothic-Italic</vt:lpstr>
      <vt:lpstr>Gill Sans MT</vt:lpstr>
      <vt:lpstr>Wingdings</vt:lpstr>
      <vt:lpstr>Wingdings 2</vt:lpstr>
      <vt:lpstr>Dividen</vt:lpstr>
      <vt:lpstr>Registrasi dan Update Data Mandiri untuk dokter melalui Satu Sehat SDMK</vt:lpstr>
      <vt:lpstr>PLATFORM SATU SEHAT SDM KESEHATAN</vt:lpstr>
      <vt:lpstr>Presentasi PowerPoint</vt:lpstr>
      <vt:lpstr>Hal-hal yang perlu dilakukan</vt:lpstr>
      <vt:lpstr>Presentasi PowerPoint</vt:lpstr>
      <vt:lpstr>1. Daftar Akun SATU sehat SDMK</vt:lpstr>
      <vt:lpstr>Presentasi PowerPoint</vt:lpstr>
      <vt:lpstr>2. Aktivasi Akun</vt:lpstr>
      <vt:lpstr>2. login SATU SEHAT SDMK</vt:lpstr>
      <vt:lpstr>3. Melengkapi Data Keprofesian</vt:lpstr>
      <vt:lpstr>Presentasi PowerPoint</vt:lpstr>
      <vt:lpstr>4. HALAMAN BERANDA</vt:lpstr>
      <vt:lpstr>5. Melengkapi DATA PROFIL</vt:lpstr>
      <vt:lpstr>A. DATA DIRI</vt:lpstr>
      <vt:lpstr>Presentasi PowerPoint</vt:lpstr>
      <vt:lpstr>B. DATA KEPROFESIAN</vt:lpstr>
      <vt:lpstr>C. Data pekerjaan</vt:lpstr>
      <vt:lpstr>Pemilihan RUmPUN PEKERJAAN</vt:lpstr>
      <vt:lpstr>Tanggal Masa berlaku SIP</vt:lpstr>
      <vt:lpstr>D.  KONTAK DARURAT</vt:lpstr>
      <vt:lpstr>E. DATA PENDUKUNG</vt:lpstr>
      <vt:lpstr>F. Unggah Foto</vt:lpstr>
      <vt:lpstr>7. AKTIVASI PLATARAN SEHAT</vt:lpstr>
      <vt:lpstr>A. LOGIN Plataran Sehat</vt:lpstr>
      <vt:lpstr>B. Lengkapi DATA plataran sehat</vt:lpstr>
      <vt:lpstr>C. LENGKAPI DATA PLATARAN SEHAT</vt:lpstr>
      <vt:lpstr>Presentasi PowerPoint</vt:lpstr>
      <vt:lpstr>D. Memilih/mendaftar Pembelajaran</vt:lpstr>
      <vt:lpstr>Pemilihan COURSE</vt:lpstr>
      <vt:lpstr>8. AKTIVASI SKP Platform</vt:lpstr>
      <vt:lpstr>8. Menautkan SKP Platform</vt:lpstr>
      <vt:lpstr>Presentasi PowerPoint</vt:lpstr>
      <vt:lpstr>Dashboard skp PLATFORM</vt:lpstr>
      <vt:lpstr>Presentasi PowerPoint</vt:lpstr>
      <vt:lpstr>SINKRONISASI DATA SKP</vt:lpstr>
      <vt:lpstr>Presentasi PowerPoint</vt:lpstr>
      <vt:lpstr>INPUT KEGIATAN</vt:lpstr>
      <vt:lpstr>Presentasi PowerPoint</vt:lpstr>
      <vt:lpstr>DATA SKP DOKTER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Sosialisasi Registrasi dan Perizinan PRAKTIK BAGI dokter Spesialis Parasitologi klinik sesuai UU No.17 Tahun 2023</dc:title>
  <dc:creator>Reviewer</dc:creator>
  <cp:lastModifiedBy>Reviewer</cp:lastModifiedBy>
  <cp:revision>12</cp:revision>
  <dcterms:created xsi:type="dcterms:W3CDTF">2024-03-10T13:44:19Z</dcterms:created>
  <dcterms:modified xsi:type="dcterms:W3CDTF">2024-06-02T00:57:30Z</dcterms:modified>
</cp:coreProperties>
</file>